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42"/>
  </p:notesMasterIdLst>
  <p:sldIdLst>
    <p:sldId id="256" r:id="rId3"/>
    <p:sldId id="257" r:id="rId4"/>
    <p:sldId id="258" r:id="rId5"/>
    <p:sldId id="276" r:id="rId6"/>
    <p:sldId id="277" r:id="rId7"/>
    <p:sldId id="278" r:id="rId8"/>
    <p:sldId id="280" r:id="rId9"/>
    <p:sldId id="281" r:id="rId10"/>
    <p:sldId id="282" r:id="rId11"/>
    <p:sldId id="283" r:id="rId12"/>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307" r:id="rId36"/>
    <p:sldId id="308" r:id="rId37"/>
    <p:sldId id="309" r:id="rId38"/>
    <p:sldId id="310" r:id="rId39"/>
    <p:sldId id="265" r:id="rId40"/>
    <p:sldId id="275" r:id="rId41"/>
  </p:sldIdLst>
  <p:sldSz cx="9144000" cy="5143500" type="screen16x9"/>
  <p:notesSz cx="6858000" cy="9144000"/>
  <p:embeddedFontLst>
    <p:embeddedFont>
      <p:font typeface="Montserrat" panose="00000500000000000000" pitchFamily="2" charset="0"/>
      <p:regular r:id="rId43"/>
      <p:bold r:id="rId44"/>
      <p:italic r:id="rId45"/>
      <p:boldItalic r:id="rId46"/>
    </p:embeddedFont>
    <p:embeddedFont>
      <p:font typeface="Montserrat SemiBold" panose="00000700000000000000" pitchFamily="2" charset="0"/>
      <p:regular r:id="rId47"/>
      <p:bold r:id="rId48"/>
      <p:italic r:id="rId49"/>
      <p:boldItalic r:id="rId50"/>
    </p:embeddedFont>
    <p:embeddedFont>
      <p:font typeface="Source Code Pro" panose="020B0509030403020204" pitchFamily="49"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84" autoAdjust="0"/>
  </p:normalViewPr>
  <p:slideViewPr>
    <p:cSldViewPr snapToGrid="0">
      <p:cViewPr varScale="1">
        <p:scale>
          <a:sx n="92" d="100"/>
          <a:sy n="92" d="100"/>
        </p:scale>
        <p:origin x="540"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716c57d0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 name="Google Shape;62;g1716c57d09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716c57d096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 name="Google Shape;71;g1716c57d096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716c57d09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g1716c57d096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16c57d096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g1716c57d096_0_2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4200"/>
              <a:buNone/>
              <a:defRPr/>
            </a:lvl1pPr>
            <a:lvl2pPr lvl="1" algn="l" rtl="0">
              <a:lnSpc>
                <a:spcPct val="100000"/>
              </a:lnSpc>
              <a:spcBef>
                <a:spcPts val="0"/>
              </a:spcBef>
              <a:spcAft>
                <a:spcPts val="0"/>
              </a:spcAft>
              <a:buSzPts val="4200"/>
              <a:buNone/>
              <a:defRPr/>
            </a:lvl2pPr>
            <a:lvl3pPr lvl="2" algn="l" rtl="0">
              <a:lnSpc>
                <a:spcPct val="100000"/>
              </a:lnSpc>
              <a:spcBef>
                <a:spcPts val="0"/>
              </a:spcBef>
              <a:spcAft>
                <a:spcPts val="0"/>
              </a:spcAft>
              <a:buSzPts val="4200"/>
              <a:buNone/>
              <a:defRPr/>
            </a:lvl3pPr>
            <a:lvl4pPr lvl="3" algn="l" rtl="0">
              <a:lnSpc>
                <a:spcPct val="100000"/>
              </a:lnSpc>
              <a:spcBef>
                <a:spcPts val="0"/>
              </a:spcBef>
              <a:spcAft>
                <a:spcPts val="0"/>
              </a:spcAft>
              <a:buSzPts val="4200"/>
              <a:buNone/>
              <a:defRPr/>
            </a:lvl4pPr>
            <a:lvl5pPr lvl="4" algn="l" rtl="0">
              <a:lnSpc>
                <a:spcPct val="100000"/>
              </a:lnSpc>
              <a:spcBef>
                <a:spcPts val="0"/>
              </a:spcBef>
              <a:spcAft>
                <a:spcPts val="0"/>
              </a:spcAft>
              <a:buSzPts val="4200"/>
              <a:buNone/>
              <a:defRPr/>
            </a:lvl5pPr>
            <a:lvl6pPr lvl="5" algn="l" rtl="0">
              <a:lnSpc>
                <a:spcPct val="100000"/>
              </a:lnSpc>
              <a:spcBef>
                <a:spcPts val="0"/>
              </a:spcBef>
              <a:spcAft>
                <a:spcPts val="0"/>
              </a:spcAft>
              <a:buSzPts val="4200"/>
              <a:buNone/>
              <a:defRPr/>
            </a:lvl6pPr>
            <a:lvl7pPr lvl="6" algn="l" rtl="0">
              <a:lnSpc>
                <a:spcPct val="100000"/>
              </a:lnSpc>
              <a:spcBef>
                <a:spcPts val="0"/>
              </a:spcBef>
              <a:spcAft>
                <a:spcPts val="0"/>
              </a:spcAft>
              <a:buSzPts val="4200"/>
              <a:buNone/>
              <a:defRPr/>
            </a:lvl7pPr>
            <a:lvl8pPr lvl="7" algn="l" rtl="0">
              <a:lnSpc>
                <a:spcPct val="100000"/>
              </a:lnSpc>
              <a:spcBef>
                <a:spcPts val="0"/>
              </a:spcBef>
              <a:spcAft>
                <a:spcPts val="0"/>
              </a:spcAft>
              <a:buSzPts val="4200"/>
              <a:buNone/>
              <a:defRPr/>
            </a:lvl8pPr>
            <a:lvl9pPr lvl="8" algn="l" rtl="0">
              <a:lnSpc>
                <a:spcPct val="100000"/>
              </a:lnSpc>
              <a:spcBef>
                <a:spcPts val="0"/>
              </a:spcBef>
              <a:spcAft>
                <a:spcPts val="0"/>
              </a:spcAft>
              <a:buSzPts val="4200"/>
              <a:buNone/>
              <a:defRPr/>
            </a:lvl9pPr>
          </a:lstStyle>
          <a:p>
            <a:endParaRPr/>
          </a:p>
        </p:txBody>
      </p:sp>
      <p:sp>
        <p:nvSpPr>
          <p:cNvPr id="58" name="Google Shape;58;p14"/>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rmAutofit/>
          </a:bodyPr>
          <a:lstStyle>
            <a:lvl1pPr marL="457200" lvl="0" indent="-342900" algn="l" rtl="0">
              <a:lnSpc>
                <a:spcPct val="100000"/>
              </a:lnSpc>
              <a:spcBef>
                <a:spcPts val="0"/>
              </a:spcBef>
              <a:spcAft>
                <a:spcPts val="0"/>
              </a:spcAft>
              <a:buSzPts val="1800"/>
              <a:buChar char="●"/>
              <a:defRPr/>
            </a:lvl1pPr>
            <a:lvl2pPr marL="914400" lvl="1" indent="-317500" algn="l" rtl="0">
              <a:lnSpc>
                <a:spcPct val="100000"/>
              </a:lnSpc>
              <a:spcBef>
                <a:spcPts val="0"/>
              </a:spcBef>
              <a:spcAft>
                <a:spcPts val="0"/>
              </a:spcAft>
              <a:buSzPts val="1400"/>
              <a:buChar char="○"/>
              <a:defRPr/>
            </a:lvl2pPr>
            <a:lvl3pPr marL="1371600" lvl="2" indent="-317500" algn="l" rtl="0">
              <a:lnSpc>
                <a:spcPct val="100000"/>
              </a:lnSpc>
              <a:spcBef>
                <a:spcPts val="0"/>
              </a:spcBef>
              <a:spcAft>
                <a:spcPts val="0"/>
              </a:spcAft>
              <a:buSzPts val="1400"/>
              <a:buChar char="■"/>
              <a:defRPr/>
            </a:lvl3pPr>
            <a:lvl4pPr marL="1828800" lvl="3" indent="-317500" algn="l" rtl="0">
              <a:lnSpc>
                <a:spcPct val="100000"/>
              </a:lnSpc>
              <a:spcBef>
                <a:spcPts val="0"/>
              </a:spcBef>
              <a:spcAft>
                <a:spcPts val="0"/>
              </a:spcAft>
              <a:buSzPts val="1400"/>
              <a:buChar char="●"/>
              <a:defRPr/>
            </a:lvl4pPr>
            <a:lvl5pPr marL="2286000" lvl="4" indent="-317500" algn="l" rtl="0">
              <a:lnSpc>
                <a:spcPct val="100000"/>
              </a:lnSpc>
              <a:spcBef>
                <a:spcPts val="0"/>
              </a:spcBef>
              <a:spcAft>
                <a:spcPts val="0"/>
              </a:spcAft>
              <a:buSzPts val="1400"/>
              <a:buChar char="○"/>
              <a:defRPr/>
            </a:lvl5pPr>
            <a:lvl6pPr marL="2743200" lvl="5" indent="-317500" algn="l" rtl="0">
              <a:lnSpc>
                <a:spcPct val="100000"/>
              </a:lnSpc>
              <a:spcBef>
                <a:spcPts val="0"/>
              </a:spcBef>
              <a:spcAft>
                <a:spcPts val="0"/>
              </a:spcAft>
              <a:buSzPts val="1400"/>
              <a:buChar char="■"/>
              <a:defRPr/>
            </a:lvl6pPr>
            <a:lvl7pPr marL="3200400" lvl="6" indent="-317500" algn="l" rtl="0">
              <a:lnSpc>
                <a:spcPct val="100000"/>
              </a:lnSpc>
              <a:spcBef>
                <a:spcPts val="0"/>
              </a:spcBef>
              <a:spcAft>
                <a:spcPts val="0"/>
              </a:spcAft>
              <a:buSzPts val="1400"/>
              <a:buChar char="●"/>
              <a:defRPr/>
            </a:lvl7pPr>
            <a:lvl8pPr marL="3657600" lvl="7" indent="-317500" algn="l" rtl="0">
              <a:lnSpc>
                <a:spcPct val="100000"/>
              </a:lnSpc>
              <a:spcBef>
                <a:spcPts val="0"/>
              </a:spcBef>
              <a:spcAft>
                <a:spcPts val="0"/>
              </a:spcAft>
              <a:buSzPts val="1400"/>
              <a:buChar char="○"/>
              <a:defRPr/>
            </a:lvl8pPr>
            <a:lvl9pPr marL="4114800" lvl="8" indent="-317500" algn="l" rtl="0">
              <a:lnSpc>
                <a:spcPct val="100000"/>
              </a:lnSpc>
              <a:spcBef>
                <a:spcPts val="0"/>
              </a:spcBef>
              <a:spcAft>
                <a:spcPts val="0"/>
              </a:spcAft>
              <a:buSzPts val="1400"/>
              <a:buChar char="■"/>
              <a:defRPr/>
            </a:lvl9pPr>
          </a:lstStyle>
          <a:p>
            <a:endParaRPr/>
          </a:p>
        </p:txBody>
      </p:sp>
      <p:sp>
        <p:nvSpPr>
          <p:cNvPr id="59" name="Google Shape;59;p14"/>
          <p:cNvSpPr txBox="1">
            <a:spLocks noGrp="1"/>
          </p:cNvSpPr>
          <p:nvPr>
            <p:ph type="sldNum" idx="12"/>
          </p:nvPr>
        </p:nvSpPr>
        <p:spPr>
          <a:xfrm>
            <a:off x="8472487" y="4662487"/>
            <a:ext cx="5493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1pPr>
            <a:lvl2pPr marL="0" marR="0" lvl="1"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2pPr>
            <a:lvl3pPr marL="0" marR="0" lvl="2"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3pPr>
            <a:lvl4pPr marL="0" marR="0" lvl="3"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4pPr>
            <a:lvl5pPr marL="0" marR="0" lvl="4"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5pPr>
            <a:lvl6pPr marL="0" marR="0" lvl="5"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6pPr>
            <a:lvl7pPr marL="0" marR="0" lvl="6"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7pPr>
            <a:lvl8pPr marL="0" marR="0" lvl="7"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8pPr>
            <a:lvl9pPr marL="0" marR="0" lvl="8"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0" y="7937"/>
            <a:ext cx="9144000" cy="743100"/>
          </a:xfrm>
          <a:prstGeom prst="rect">
            <a:avLst/>
          </a:prstGeom>
          <a:solidFill>
            <a:srgbClr val="E6F6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 name="Google Shape;52;p13"/>
          <p:cNvPicPr preferRelativeResize="0"/>
          <p:nvPr/>
        </p:nvPicPr>
        <p:blipFill rotWithShape="1">
          <a:blip r:embed="rId3">
            <a:alphaModFix/>
          </a:blip>
          <a:srcRect b="24766"/>
          <a:stretch/>
        </p:blipFill>
        <p:spPr>
          <a:xfrm>
            <a:off x="7591425" y="276225"/>
            <a:ext cx="1196974" cy="206375"/>
          </a:xfrm>
          <a:prstGeom prst="rect">
            <a:avLst/>
          </a:prstGeom>
          <a:noFill/>
          <a:ln>
            <a:noFill/>
          </a:ln>
        </p:spPr>
      </p:pic>
      <p:sp>
        <p:nvSpPr>
          <p:cNvPr id="53" name="Google Shape;53;p13"/>
          <p:cNvSpPr txBox="1">
            <a:spLocks noGrp="1"/>
          </p:cNvSpPr>
          <p:nvPr>
            <p:ph type="title"/>
          </p:nvPr>
        </p:nvSpPr>
        <p:spPr>
          <a:xfrm>
            <a:off x="311150" y="292100"/>
            <a:ext cx="8521800" cy="801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13"/>
          <p:cNvSpPr txBox="1">
            <a:spLocks noGrp="1"/>
          </p:cNvSpPr>
          <p:nvPr>
            <p:ph type="body" idx="1"/>
          </p:nvPr>
        </p:nvSpPr>
        <p:spPr>
          <a:xfrm>
            <a:off x="311150" y="1228725"/>
            <a:ext cx="8521800" cy="33402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8472487" y="4662487"/>
            <a:ext cx="5493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1pPr>
            <a:lvl2pPr marL="0" marR="0" lvl="1"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2pPr>
            <a:lvl3pPr marL="0" marR="0" lvl="2"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3pPr>
            <a:lvl4pPr marL="0" marR="0" lvl="3"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4pPr>
            <a:lvl5pPr marL="0" marR="0" lvl="4"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5pPr>
            <a:lvl6pPr marL="0" marR="0" lvl="5"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6pPr>
            <a:lvl7pPr marL="0" marR="0" lvl="6"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7pPr>
            <a:lvl8pPr marL="0" marR="0" lvl="7"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8pPr>
            <a:lvl9pPr marL="0" marR="0" lvl="8"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Sonali-0703/Data-Science-Capstone-Project" TargetMode="External"/><Relationship Id="rId7" Type="http://schemas.openxmlformats.org/officeDocument/2006/relationships/hyperlink" Target="mailto:sonalisharma9594@gmail.com"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hyperlink" Target="https://github.com/Sonali-0703" TargetMode="External"/><Relationship Id="rId5" Type="http://schemas.openxmlformats.org/officeDocument/2006/relationships/hyperlink" Target="http://www.linkedin.com/in/sonali-sharma07" TargetMode="External"/><Relationship Id="rId4" Type="http://schemas.openxmlformats.org/officeDocument/2006/relationships/hyperlink" Target="https://data-science-capstone-project-sonali-sharma.streamlit.app/"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p:nvPr/>
        </p:nvSpPr>
        <p:spPr>
          <a:xfrm>
            <a:off x="312737" y="304800"/>
            <a:ext cx="4076700" cy="4533900"/>
          </a:xfrm>
          <a:prstGeom prst="rect">
            <a:avLst/>
          </a:prstGeom>
          <a:solidFill>
            <a:srgbClr val="E6F6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457200" marR="0" lvl="0" indent="-317500" algn="l" rtl="0">
              <a:lnSpc>
                <a:spcPct val="100000"/>
              </a:lnSpc>
              <a:spcBef>
                <a:spcPts val="0"/>
              </a:spcBef>
              <a:spcAft>
                <a:spcPts val="0"/>
              </a:spcAft>
              <a:buSzPts val="1400"/>
              <a:buChar char="-"/>
            </a:pPr>
            <a:r>
              <a:rPr lang="en" dirty="0"/>
              <a:t>By Sonali Sharma</a:t>
            </a:r>
            <a:endParaRPr dirty="0"/>
          </a:p>
        </p:txBody>
      </p:sp>
      <p:sp>
        <p:nvSpPr>
          <p:cNvPr id="65" name="Google Shape;65;p15"/>
          <p:cNvSpPr txBox="1"/>
          <p:nvPr/>
        </p:nvSpPr>
        <p:spPr>
          <a:xfrm>
            <a:off x="541825" y="1376350"/>
            <a:ext cx="3847500" cy="1062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Montserrat"/>
              <a:buNone/>
            </a:pPr>
            <a:r>
              <a:rPr lang="en" sz="1900" b="1" dirty="0">
                <a:latin typeface="Montserrat"/>
                <a:ea typeface="Montserrat"/>
                <a:cs typeface="Montserrat"/>
                <a:sym typeface="Montserrat"/>
              </a:rPr>
              <a:t>Data Science with Python Career Program - Capstone Project</a:t>
            </a:r>
            <a:endParaRPr sz="400" b="0" i="0" u="none" strike="noStrike" cap="none" dirty="0">
              <a:solidFill>
                <a:srgbClr val="000000"/>
              </a:solidFill>
              <a:latin typeface="Arial"/>
              <a:ea typeface="Arial"/>
              <a:cs typeface="Arial"/>
              <a:sym typeface="Arial"/>
            </a:endParaRPr>
          </a:p>
        </p:txBody>
      </p:sp>
      <p:sp>
        <p:nvSpPr>
          <p:cNvPr id="66" name="Google Shape;66;p15"/>
          <p:cNvSpPr txBox="1"/>
          <p:nvPr/>
        </p:nvSpPr>
        <p:spPr>
          <a:xfrm>
            <a:off x="312737" y="1528762"/>
            <a:ext cx="55500" cy="758700"/>
          </a:xfrm>
          <a:prstGeom prst="rect">
            <a:avLst/>
          </a:prstGeom>
          <a:solidFill>
            <a:srgbClr val="04A5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pic>
        <p:nvPicPr>
          <p:cNvPr id="68" name="Google Shape;68;p15"/>
          <p:cNvPicPr preferRelativeResize="0"/>
          <p:nvPr/>
        </p:nvPicPr>
        <p:blipFill>
          <a:blip r:embed="rId3">
            <a:alphaModFix/>
          </a:blip>
          <a:stretch>
            <a:fillRect/>
          </a:stretch>
        </p:blipFill>
        <p:spPr>
          <a:xfrm>
            <a:off x="5204479" y="1376350"/>
            <a:ext cx="3018901" cy="30188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2CAB2-7F47-9307-2533-F32746ECD0C2}"/>
              </a:ext>
            </a:extLst>
          </p:cNvPr>
          <p:cNvSpPr>
            <a:spLocks noGrp="1"/>
          </p:cNvSpPr>
          <p:nvPr>
            <p:ph type="title"/>
          </p:nvPr>
        </p:nvSpPr>
        <p:spPr>
          <a:xfrm>
            <a:off x="311700" y="292850"/>
            <a:ext cx="8520600" cy="41581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pic>
        <p:nvPicPr>
          <p:cNvPr id="5" name="Picture 4">
            <a:extLst>
              <a:ext uri="{FF2B5EF4-FFF2-40B4-BE49-F238E27FC236}">
                <a16:creationId xmlns:a16="http://schemas.microsoft.com/office/drawing/2014/main" id="{BDF00596-688F-7653-6303-33C37773BC05}"/>
              </a:ext>
            </a:extLst>
          </p:cNvPr>
          <p:cNvPicPr>
            <a:picLocks noChangeAspect="1"/>
          </p:cNvPicPr>
          <p:nvPr/>
        </p:nvPicPr>
        <p:blipFill rotWithShape="1">
          <a:blip r:embed="rId2"/>
          <a:srcRect l="19083" t="23111" r="23916" b="17778"/>
          <a:stretch/>
        </p:blipFill>
        <p:spPr>
          <a:xfrm>
            <a:off x="311700" y="772911"/>
            <a:ext cx="3917400" cy="2285150"/>
          </a:xfrm>
          <a:prstGeom prst="rect">
            <a:avLst/>
          </a:prstGeom>
        </p:spPr>
      </p:pic>
      <p:pic>
        <p:nvPicPr>
          <p:cNvPr id="7" name="Picture 6">
            <a:extLst>
              <a:ext uri="{FF2B5EF4-FFF2-40B4-BE49-F238E27FC236}">
                <a16:creationId xmlns:a16="http://schemas.microsoft.com/office/drawing/2014/main" id="{AB690F3F-9910-17DB-7573-2C10AC8505E6}"/>
              </a:ext>
            </a:extLst>
          </p:cNvPr>
          <p:cNvPicPr>
            <a:picLocks noChangeAspect="1"/>
          </p:cNvPicPr>
          <p:nvPr/>
        </p:nvPicPr>
        <p:blipFill rotWithShape="1">
          <a:blip r:embed="rId3"/>
          <a:srcRect l="19251" t="32445" r="35249" b="11171"/>
          <a:stretch/>
        </p:blipFill>
        <p:spPr>
          <a:xfrm>
            <a:off x="4321260" y="2208072"/>
            <a:ext cx="4160520" cy="2900094"/>
          </a:xfrm>
          <a:prstGeom prst="rect">
            <a:avLst/>
          </a:prstGeom>
        </p:spPr>
      </p:pic>
    </p:spTree>
    <p:extLst>
      <p:ext uri="{BB962C8B-B14F-4D97-AF65-F5344CB8AC3E}">
        <p14:creationId xmlns:p14="http://schemas.microsoft.com/office/powerpoint/2010/main" val="958607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B473A-1ADA-E89D-670C-130B79A5A2D0}"/>
              </a:ext>
            </a:extLst>
          </p:cNvPr>
          <p:cNvSpPr>
            <a:spLocks noGrp="1"/>
          </p:cNvSpPr>
          <p:nvPr>
            <p:ph type="title"/>
          </p:nvPr>
        </p:nvSpPr>
        <p:spPr>
          <a:xfrm>
            <a:off x="311700" y="292850"/>
            <a:ext cx="8520600" cy="385330"/>
          </a:xfrm>
        </p:spPr>
        <p:txBody>
          <a:bodyPr>
            <a:normAutofit fontScale="90000"/>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pic>
        <p:nvPicPr>
          <p:cNvPr id="5" name="Picture 4">
            <a:extLst>
              <a:ext uri="{FF2B5EF4-FFF2-40B4-BE49-F238E27FC236}">
                <a16:creationId xmlns:a16="http://schemas.microsoft.com/office/drawing/2014/main" id="{7551C2E2-5C26-FFFE-3699-C9C9E26C13FA}"/>
              </a:ext>
            </a:extLst>
          </p:cNvPr>
          <p:cNvPicPr>
            <a:picLocks noChangeAspect="1"/>
          </p:cNvPicPr>
          <p:nvPr/>
        </p:nvPicPr>
        <p:blipFill rotWithShape="1">
          <a:blip r:embed="rId2"/>
          <a:srcRect l="18833" t="23852" r="64167" b="9333"/>
          <a:stretch/>
        </p:blipFill>
        <p:spPr>
          <a:xfrm>
            <a:off x="311700" y="841489"/>
            <a:ext cx="1799040" cy="3977289"/>
          </a:xfrm>
          <a:prstGeom prst="rect">
            <a:avLst/>
          </a:prstGeom>
        </p:spPr>
      </p:pic>
      <p:pic>
        <p:nvPicPr>
          <p:cNvPr id="7" name="Picture 6">
            <a:extLst>
              <a:ext uri="{FF2B5EF4-FFF2-40B4-BE49-F238E27FC236}">
                <a16:creationId xmlns:a16="http://schemas.microsoft.com/office/drawing/2014/main" id="{8304A4E2-A82B-ED0D-F12B-F34434AC2363}"/>
              </a:ext>
            </a:extLst>
          </p:cNvPr>
          <p:cNvPicPr>
            <a:picLocks noChangeAspect="1"/>
          </p:cNvPicPr>
          <p:nvPr/>
        </p:nvPicPr>
        <p:blipFill rotWithShape="1">
          <a:blip r:embed="rId3"/>
          <a:srcRect l="18916" t="31259" r="33334" b="18074"/>
          <a:stretch/>
        </p:blipFill>
        <p:spPr>
          <a:xfrm>
            <a:off x="2636520" y="1645920"/>
            <a:ext cx="5706778" cy="3406140"/>
          </a:xfrm>
          <a:prstGeom prst="rect">
            <a:avLst/>
          </a:prstGeom>
        </p:spPr>
      </p:pic>
    </p:spTree>
    <p:extLst>
      <p:ext uri="{BB962C8B-B14F-4D97-AF65-F5344CB8AC3E}">
        <p14:creationId xmlns:p14="http://schemas.microsoft.com/office/powerpoint/2010/main" val="1025921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9D7C0-3FD9-A64C-6D0C-E965A4C33F20}"/>
              </a:ext>
            </a:extLst>
          </p:cNvPr>
          <p:cNvSpPr>
            <a:spLocks noGrp="1"/>
          </p:cNvSpPr>
          <p:nvPr>
            <p:ph type="title"/>
          </p:nvPr>
        </p:nvSpPr>
        <p:spPr>
          <a:xfrm>
            <a:off x="311700" y="292850"/>
            <a:ext cx="8520600" cy="40819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pic>
        <p:nvPicPr>
          <p:cNvPr id="5" name="Picture 4">
            <a:extLst>
              <a:ext uri="{FF2B5EF4-FFF2-40B4-BE49-F238E27FC236}">
                <a16:creationId xmlns:a16="http://schemas.microsoft.com/office/drawing/2014/main" id="{288BB560-81CC-89AD-0DDE-51F6250887BC}"/>
              </a:ext>
            </a:extLst>
          </p:cNvPr>
          <p:cNvPicPr>
            <a:picLocks noChangeAspect="1"/>
          </p:cNvPicPr>
          <p:nvPr/>
        </p:nvPicPr>
        <p:blipFill rotWithShape="1">
          <a:blip r:embed="rId2"/>
          <a:srcRect l="26417" t="18666" r="23416" b="5694"/>
          <a:stretch/>
        </p:blipFill>
        <p:spPr>
          <a:xfrm>
            <a:off x="311700" y="777239"/>
            <a:ext cx="5068020" cy="4298289"/>
          </a:xfrm>
          <a:prstGeom prst="rect">
            <a:avLst/>
          </a:prstGeom>
        </p:spPr>
      </p:pic>
    </p:spTree>
    <p:extLst>
      <p:ext uri="{BB962C8B-B14F-4D97-AF65-F5344CB8AC3E}">
        <p14:creationId xmlns:p14="http://schemas.microsoft.com/office/powerpoint/2010/main" val="2623356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E5007-61EC-D542-505A-FB099893F8C3}"/>
              </a:ext>
            </a:extLst>
          </p:cNvPr>
          <p:cNvSpPr>
            <a:spLocks noGrp="1"/>
          </p:cNvSpPr>
          <p:nvPr>
            <p:ph type="title"/>
          </p:nvPr>
        </p:nvSpPr>
        <p:spPr>
          <a:xfrm>
            <a:off x="311700" y="292850"/>
            <a:ext cx="8520600" cy="42343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1144AFCE-7E5D-83BF-3E88-AA0E48BB5BD7}"/>
              </a:ext>
            </a:extLst>
          </p:cNvPr>
          <p:cNvSpPr>
            <a:spLocks noGrp="1"/>
          </p:cNvSpPr>
          <p:nvPr>
            <p:ph type="body" idx="1"/>
          </p:nvPr>
        </p:nvSpPr>
        <p:spPr>
          <a:xfrm>
            <a:off x="6438900" y="1242059"/>
            <a:ext cx="2393400" cy="1329691"/>
          </a:xfrm>
        </p:spPr>
        <p:txBody>
          <a:bodyPr/>
          <a:lstStyle/>
          <a:p>
            <a:r>
              <a:rPr lang="en-IN" dirty="0"/>
              <a:t>Boxplot shows that there are outliers in numerical columns. Will handle later</a:t>
            </a:r>
          </a:p>
        </p:txBody>
      </p:sp>
      <p:pic>
        <p:nvPicPr>
          <p:cNvPr id="5" name="Picture 4">
            <a:extLst>
              <a:ext uri="{FF2B5EF4-FFF2-40B4-BE49-F238E27FC236}">
                <a16:creationId xmlns:a16="http://schemas.microsoft.com/office/drawing/2014/main" id="{51976239-5282-5F48-BFE5-36B77B48DA5B}"/>
              </a:ext>
            </a:extLst>
          </p:cNvPr>
          <p:cNvPicPr>
            <a:picLocks noChangeAspect="1"/>
          </p:cNvPicPr>
          <p:nvPr/>
        </p:nvPicPr>
        <p:blipFill rotWithShape="1">
          <a:blip r:embed="rId2"/>
          <a:srcRect l="22083" t="20000" r="18000" b="5694"/>
          <a:stretch/>
        </p:blipFill>
        <p:spPr>
          <a:xfrm>
            <a:off x="311700" y="813859"/>
            <a:ext cx="5814780" cy="4056341"/>
          </a:xfrm>
          <a:prstGeom prst="rect">
            <a:avLst/>
          </a:prstGeom>
        </p:spPr>
      </p:pic>
    </p:spTree>
    <p:extLst>
      <p:ext uri="{BB962C8B-B14F-4D97-AF65-F5344CB8AC3E}">
        <p14:creationId xmlns:p14="http://schemas.microsoft.com/office/powerpoint/2010/main" val="326518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313B7-D3C4-F74C-C96C-AAB179C74F70}"/>
              </a:ext>
            </a:extLst>
          </p:cNvPr>
          <p:cNvSpPr>
            <a:spLocks noGrp="1"/>
          </p:cNvSpPr>
          <p:nvPr>
            <p:ph type="title"/>
          </p:nvPr>
        </p:nvSpPr>
        <p:spPr>
          <a:xfrm>
            <a:off x="311700" y="292850"/>
            <a:ext cx="8520600" cy="45391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EE81958A-9D93-23D7-3B30-862CB146E6BA}"/>
              </a:ext>
            </a:extLst>
          </p:cNvPr>
          <p:cNvSpPr>
            <a:spLocks noGrp="1"/>
          </p:cNvSpPr>
          <p:nvPr>
            <p:ph type="body" idx="1"/>
          </p:nvPr>
        </p:nvSpPr>
        <p:spPr>
          <a:xfrm>
            <a:off x="5707380" y="853439"/>
            <a:ext cx="2948940" cy="3002281"/>
          </a:xfrm>
        </p:spPr>
        <p:txBody>
          <a:bodyPr/>
          <a:lstStyle/>
          <a:p>
            <a:r>
              <a:rPr lang="en-US" b="1" dirty="0"/>
              <a:t>Maruti Suzuki is the most popular car brand</a:t>
            </a:r>
            <a:r>
              <a:rPr lang="en-US" dirty="0"/>
              <a:t>, with almost twice the number of sales compared to the second-place brand, Hyundai.</a:t>
            </a:r>
          </a:p>
          <a:p>
            <a:endParaRPr lang="en-US" dirty="0"/>
          </a:p>
          <a:p>
            <a:r>
              <a:rPr lang="en-US" dirty="0"/>
              <a:t>There is a significant drop in sales between Maruti Suzuki and Hyundai, with the following brands having considerably fewer sales.</a:t>
            </a:r>
          </a:p>
          <a:p>
            <a:endParaRPr lang="en-US" dirty="0"/>
          </a:p>
          <a:p>
            <a:endParaRPr lang="en-IN" dirty="0"/>
          </a:p>
        </p:txBody>
      </p:sp>
      <p:pic>
        <p:nvPicPr>
          <p:cNvPr id="7" name="Picture 6">
            <a:extLst>
              <a:ext uri="{FF2B5EF4-FFF2-40B4-BE49-F238E27FC236}">
                <a16:creationId xmlns:a16="http://schemas.microsoft.com/office/drawing/2014/main" id="{BA47D1E9-D50F-71A7-2D4E-CE39A4F53C7C}"/>
              </a:ext>
            </a:extLst>
          </p:cNvPr>
          <p:cNvPicPr>
            <a:picLocks noChangeAspect="1"/>
          </p:cNvPicPr>
          <p:nvPr/>
        </p:nvPicPr>
        <p:blipFill rotWithShape="1">
          <a:blip r:embed="rId2"/>
          <a:srcRect l="24833" t="19259" r="22917" b="6963"/>
          <a:stretch/>
        </p:blipFill>
        <p:spPr>
          <a:xfrm>
            <a:off x="373380" y="853439"/>
            <a:ext cx="5166360" cy="4103425"/>
          </a:xfrm>
          <a:prstGeom prst="rect">
            <a:avLst/>
          </a:prstGeom>
        </p:spPr>
      </p:pic>
    </p:spTree>
    <p:extLst>
      <p:ext uri="{BB962C8B-B14F-4D97-AF65-F5344CB8AC3E}">
        <p14:creationId xmlns:p14="http://schemas.microsoft.com/office/powerpoint/2010/main" val="1511524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717BA-DCBF-2D1C-6F29-5ED141A9864E}"/>
              </a:ext>
            </a:extLst>
          </p:cNvPr>
          <p:cNvSpPr>
            <a:spLocks noGrp="1"/>
          </p:cNvSpPr>
          <p:nvPr>
            <p:ph type="title"/>
          </p:nvPr>
        </p:nvSpPr>
        <p:spPr>
          <a:xfrm>
            <a:off x="311700" y="292850"/>
            <a:ext cx="8520600" cy="44629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FFC95284-67CC-BA7A-3B3D-027AAB9EC909}"/>
              </a:ext>
            </a:extLst>
          </p:cNvPr>
          <p:cNvSpPr>
            <a:spLocks noGrp="1"/>
          </p:cNvSpPr>
          <p:nvPr>
            <p:ph type="body" idx="1"/>
          </p:nvPr>
        </p:nvSpPr>
        <p:spPr>
          <a:xfrm>
            <a:off x="5433060" y="876301"/>
            <a:ext cx="3276600" cy="4127232"/>
          </a:xfrm>
        </p:spPr>
        <p:txBody>
          <a:bodyPr>
            <a:normAutofit/>
          </a:bodyPr>
          <a:lstStyle/>
          <a:p>
            <a:r>
              <a:rPr lang="en-US" dirty="0"/>
              <a:t>The most frequent car model year is 2015. There are more cars from 2015 than any other year shown in the data set.</a:t>
            </a:r>
          </a:p>
          <a:p>
            <a:endParaRPr lang="en-US" dirty="0"/>
          </a:p>
          <a:p>
            <a:r>
              <a:rPr lang="en-US" dirty="0"/>
              <a:t>The distribution of car model years is skewed to the right. This means that there are more recent model year cars than older model year cars.</a:t>
            </a:r>
          </a:p>
          <a:p>
            <a:endParaRPr lang="en-US" dirty="0"/>
          </a:p>
          <a:p>
            <a:r>
              <a:rPr lang="en-US" dirty="0"/>
              <a:t>There are a few cars from before 2000. However, the number of cars steadily increases from 2000 to 2015.</a:t>
            </a:r>
            <a:endParaRPr lang="en-IN" dirty="0"/>
          </a:p>
        </p:txBody>
      </p:sp>
      <p:pic>
        <p:nvPicPr>
          <p:cNvPr id="5" name="Picture 4">
            <a:extLst>
              <a:ext uri="{FF2B5EF4-FFF2-40B4-BE49-F238E27FC236}">
                <a16:creationId xmlns:a16="http://schemas.microsoft.com/office/drawing/2014/main" id="{BEB5A733-9F1D-DCD9-4CD3-144FC9229137}"/>
              </a:ext>
            </a:extLst>
          </p:cNvPr>
          <p:cNvPicPr>
            <a:picLocks noChangeAspect="1"/>
          </p:cNvPicPr>
          <p:nvPr/>
        </p:nvPicPr>
        <p:blipFill rotWithShape="1">
          <a:blip r:embed="rId2"/>
          <a:srcRect l="24667" t="20148" r="28666" b="8148"/>
          <a:stretch/>
        </p:blipFill>
        <p:spPr>
          <a:xfrm>
            <a:off x="311700" y="807719"/>
            <a:ext cx="4854660" cy="4195813"/>
          </a:xfrm>
          <a:prstGeom prst="rect">
            <a:avLst/>
          </a:prstGeom>
        </p:spPr>
      </p:pic>
    </p:spTree>
    <p:extLst>
      <p:ext uri="{BB962C8B-B14F-4D97-AF65-F5344CB8AC3E}">
        <p14:creationId xmlns:p14="http://schemas.microsoft.com/office/powerpoint/2010/main" val="2875330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A89C-3BC5-1B23-5DC5-6D4DBB1BACA0}"/>
              </a:ext>
            </a:extLst>
          </p:cNvPr>
          <p:cNvSpPr>
            <a:spLocks noGrp="1"/>
          </p:cNvSpPr>
          <p:nvPr>
            <p:ph type="title"/>
          </p:nvPr>
        </p:nvSpPr>
        <p:spPr>
          <a:xfrm>
            <a:off x="311700" y="292850"/>
            <a:ext cx="8520600" cy="40819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DE3AAF99-5449-F29D-DCE1-7FF9B2E43704}"/>
              </a:ext>
            </a:extLst>
          </p:cNvPr>
          <p:cNvSpPr>
            <a:spLocks noGrp="1"/>
          </p:cNvSpPr>
          <p:nvPr>
            <p:ph type="body" idx="1"/>
          </p:nvPr>
        </p:nvSpPr>
        <p:spPr>
          <a:xfrm>
            <a:off x="5608320" y="868680"/>
            <a:ext cx="3398520" cy="4191000"/>
          </a:xfrm>
        </p:spPr>
        <p:txBody>
          <a:bodyPr>
            <a:normAutofit fontScale="77500" lnSpcReduction="20000"/>
          </a:bodyPr>
          <a:lstStyle/>
          <a:p>
            <a:r>
              <a:rPr lang="en-US" dirty="0"/>
              <a:t>The pie chart shows the distribution of car sales for different car brands.  The largest slice of the pie chart is Maruti, at 31.7%. This suggests that Maruti is the most popular car brand out of the ones listed. Other large slices of the pie chart include Hyundai (19.3%) and Mahindra (10.3%). Brands such as Renault and Chevrolet have a much smaller slice of the pie chart (1.2% and 0.9% respectively).</a:t>
            </a:r>
          </a:p>
          <a:p>
            <a:endParaRPr lang="en-US" dirty="0"/>
          </a:p>
          <a:p>
            <a:r>
              <a:rPr lang="en-US" dirty="0"/>
              <a:t>Here are some other insights you can draw from the pie chart:</a:t>
            </a:r>
          </a:p>
          <a:p>
            <a:endParaRPr lang="en-US" dirty="0"/>
          </a:p>
          <a:p>
            <a:pPr lvl="1"/>
            <a:r>
              <a:rPr lang="en-US" dirty="0"/>
              <a:t>The top 5 car brands (Maruti, Hyundai, Mahindra, Tata, and Toyota) account for over 63% of the car sales.</a:t>
            </a:r>
          </a:p>
          <a:p>
            <a:pPr lvl="1"/>
            <a:endParaRPr lang="en-US" dirty="0"/>
          </a:p>
          <a:p>
            <a:pPr lvl="1"/>
            <a:r>
              <a:rPr lang="en-US" dirty="0"/>
              <a:t>There are a significant number of other car brands that are not listed in the chart but that collectively account for 13.8% of the sales.</a:t>
            </a:r>
          </a:p>
          <a:p>
            <a:pPr lvl="1"/>
            <a:endParaRPr lang="en-US" dirty="0"/>
          </a:p>
          <a:p>
            <a:r>
              <a:rPr lang="en-US" dirty="0"/>
              <a:t>Overall, the pie chart suggests that the car sales market is dominated by a few major brands.</a:t>
            </a:r>
            <a:endParaRPr lang="en-IN" dirty="0"/>
          </a:p>
        </p:txBody>
      </p:sp>
      <p:pic>
        <p:nvPicPr>
          <p:cNvPr id="5" name="Picture 4">
            <a:extLst>
              <a:ext uri="{FF2B5EF4-FFF2-40B4-BE49-F238E27FC236}">
                <a16:creationId xmlns:a16="http://schemas.microsoft.com/office/drawing/2014/main" id="{312863A9-A8DB-999B-D2B3-9BDE322BF130}"/>
              </a:ext>
            </a:extLst>
          </p:cNvPr>
          <p:cNvPicPr>
            <a:picLocks noChangeAspect="1"/>
          </p:cNvPicPr>
          <p:nvPr/>
        </p:nvPicPr>
        <p:blipFill rotWithShape="1">
          <a:blip r:embed="rId2"/>
          <a:srcRect l="24750" t="18667" r="26833" b="9333"/>
          <a:stretch/>
        </p:blipFill>
        <p:spPr>
          <a:xfrm>
            <a:off x="311700" y="807719"/>
            <a:ext cx="5174700" cy="4328579"/>
          </a:xfrm>
          <a:prstGeom prst="rect">
            <a:avLst/>
          </a:prstGeom>
        </p:spPr>
      </p:pic>
    </p:spTree>
    <p:extLst>
      <p:ext uri="{BB962C8B-B14F-4D97-AF65-F5344CB8AC3E}">
        <p14:creationId xmlns:p14="http://schemas.microsoft.com/office/powerpoint/2010/main" val="3447382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118DA-C597-D392-6259-C0B942622CCE}"/>
              </a:ext>
            </a:extLst>
          </p:cNvPr>
          <p:cNvSpPr>
            <a:spLocks noGrp="1"/>
          </p:cNvSpPr>
          <p:nvPr>
            <p:ph type="title"/>
          </p:nvPr>
        </p:nvSpPr>
        <p:spPr>
          <a:xfrm>
            <a:off x="311700" y="292850"/>
            <a:ext cx="8520600" cy="40819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CF84FAB8-09F9-9893-819D-A8DCC6DE4CD5}"/>
              </a:ext>
            </a:extLst>
          </p:cNvPr>
          <p:cNvSpPr>
            <a:spLocks noGrp="1"/>
          </p:cNvSpPr>
          <p:nvPr>
            <p:ph type="body" idx="1"/>
          </p:nvPr>
        </p:nvSpPr>
        <p:spPr>
          <a:xfrm>
            <a:off x="220978" y="2686050"/>
            <a:ext cx="4689864" cy="2335530"/>
          </a:xfrm>
        </p:spPr>
        <p:txBody>
          <a:bodyPr>
            <a:normAutofit fontScale="92500"/>
          </a:bodyPr>
          <a:lstStyle/>
          <a:p>
            <a:r>
              <a:rPr lang="en-US" dirty="0"/>
              <a:t>Here are some other factors that may influence the selling price of a car:</a:t>
            </a:r>
          </a:p>
          <a:p>
            <a:endParaRPr lang="en-US" dirty="0"/>
          </a:p>
          <a:p>
            <a:pPr lvl="1"/>
            <a:r>
              <a:rPr lang="en-US" sz="1100" b="1" dirty="0"/>
              <a:t>Make and model:</a:t>
            </a:r>
            <a:r>
              <a:rPr lang="en-US" sz="1100" dirty="0"/>
              <a:t> Different makes and models of cars depreciate at different rates.</a:t>
            </a:r>
          </a:p>
          <a:p>
            <a:pPr lvl="1"/>
            <a:endParaRPr lang="en-US" sz="1100" dirty="0"/>
          </a:p>
          <a:p>
            <a:pPr lvl="1"/>
            <a:r>
              <a:rPr lang="en-US" sz="1100" b="1" dirty="0"/>
              <a:t>Age of the car:</a:t>
            </a:r>
            <a:r>
              <a:rPr lang="en-US" sz="1100" dirty="0"/>
              <a:t> As a car gets older, it is typically worth less.</a:t>
            </a:r>
          </a:p>
          <a:p>
            <a:pPr lvl="1"/>
            <a:endParaRPr lang="en-US" sz="1100" dirty="0"/>
          </a:p>
          <a:p>
            <a:pPr lvl="1"/>
            <a:r>
              <a:rPr lang="en-US" sz="1100" b="1" dirty="0"/>
              <a:t>Overall condition of the car:</a:t>
            </a:r>
            <a:r>
              <a:rPr lang="en-US" sz="1100" dirty="0"/>
              <a:t> Cars that are in good condition will typically sell for more than cars that are in poor condition</a:t>
            </a:r>
          </a:p>
          <a:p>
            <a:pPr lvl="1"/>
            <a:endParaRPr lang="en-US" sz="1100" dirty="0"/>
          </a:p>
          <a:p>
            <a:pPr lvl="1"/>
            <a:r>
              <a:rPr lang="en-US" sz="1100" b="1" dirty="0"/>
              <a:t>Features:</a:t>
            </a:r>
            <a:r>
              <a:rPr lang="en-US" sz="1100" dirty="0"/>
              <a:t> Cars with more features will typically sell for more than cars with fewer features.</a:t>
            </a:r>
            <a:endParaRPr lang="en-IN" sz="1100" dirty="0"/>
          </a:p>
        </p:txBody>
      </p:sp>
      <p:pic>
        <p:nvPicPr>
          <p:cNvPr id="5" name="Picture 4">
            <a:extLst>
              <a:ext uri="{FF2B5EF4-FFF2-40B4-BE49-F238E27FC236}">
                <a16:creationId xmlns:a16="http://schemas.microsoft.com/office/drawing/2014/main" id="{DDEB2614-75C1-797F-D9F6-1974F16C07E8}"/>
              </a:ext>
            </a:extLst>
          </p:cNvPr>
          <p:cNvPicPr>
            <a:picLocks noChangeAspect="1"/>
          </p:cNvPicPr>
          <p:nvPr/>
        </p:nvPicPr>
        <p:blipFill rotWithShape="1">
          <a:blip r:embed="rId2"/>
          <a:srcRect l="24583" t="18666" r="34167" b="50000"/>
          <a:stretch/>
        </p:blipFill>
        <p:spPr>
          <a:xfrm>
            <a:off x="220979" y="815340"/>
            <a:ext cx="4110747" cy="1756410"/>
          </a:xfrm>
          <a:prstGeom prst="rect">
            <a:avLst/>
          </a:prstGeom>
        </p:spPr>
      </p:pic>
      <p:pic>
        <p:nvPicPr>
          <p:cNvPr id="6" name="Picture 5">
            <a:extLst>
              <a:ext uri="{FF2B5EF4-FFF2-40B4-BE49-F238E27FC236}">
                <a16:creationId xmlns:a16="http://schemas.microsoft.com/office/drawing/2014/main" id="{CC48B11D-902D-982E-DB41-CD0A9892E06B}"/>
              </a:ext>
            </a:extLst>
          </p:cNvPr>
          <p:cNvPicPr>
            <a:picLocks noChangeAspect="1"/>
          </p:cNvPicPr>
          <p:nvPr/>
        </p:nvPicPr>
        <p:blipFill>
          <a:blip r:embed="rId3"/>
          <a:stretch>
            <a:fillRect/>
          </a:stretch>
        </p:blipFill>
        <p:spPr>
          <a:xfrm>
            <a:off x="5148941" y="2402329"/>
            <a:ext cx="3683359" cy="26192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3C68B16E-A03F-BDF6-D201-217F184ED26E}"/>
              </a:ext>
            </a:extLst>
          </p:cNvPr>
          <p:cNvSpPr txBox="1"/>
          <p:nvPr/>
        </p:nvSpPr>
        <p:spPr>
          <a:xfrm>
            <a:off x="4393176" y="815340"/>
            <a:ext cx="4689864" cy="1554272"/>
          </a:xfrm>
          <a:prstGeom prst="rect">
            <a:avLst/>
          </a:prstGeom>
          <a:noFill/>
        </p:spPr>
        <p:txBody>
          <a:bodyPr wrap="square" rtlCol="0">
            <a:spAutoFit/>
          </a:bodyPr>
          <a:lstStyle/>
          <a:p>
            <a:r>
              <a:rPr lang="en-US" sz="1200" dirty="0"/>
              <a:t>The correlation matrix heatmap you sent shows that there is a negative correlation between the selling price of a car and the number of kilometers driven (</a:t>
            </a:r>
            <a:r>
              <a:rPr lang="en-US" sz="1200" dirty="0" err="1"/>
              <a:t>Km_Driven</a:t>
            </a:r>
            <a:r>
              <a:rPr lang="en-US" sz="1200" dirty="0"/>
              <a:t>). A negative correlation means that two variables move in opposite directions. In this case, as the number of kilometers driven increases, the selling price of the car decreases. This makes sense because cars with higher mileage are typically less valuable than cars with lower mileage.</a:t>
            </a:r>
            <a:endParaRPr lang="en-IN" sz="1200" dirty="0"/>
          </a:p>
          <a:p>
            <a:endParaRPr lang="en-IN" sz="1100" dirty="0"/>
          </a:p>
        </p:txBody>
      </p:sp>
    </p:spTree>
    <p:extLst>
      <p:ext uri="{BB962C8B-B14F-4D97-AF65-F5344CB8AC3E}">
        <p14:creationId xmlns:p14="http://schemas.microsoft.com/office/powerpoint/2010/main" val="1119858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3D1A2-D371-742A-A031-FC95446A0761}"/>
              </a:ext>
            </a:extLst>
          </p:cNvPr>
          <p:cNvSpPr>
            <a:spLocks noGrp="1"/>
          </p:cNvSpPr>
          <p:nvPr>
            <p:ph type="title"/>
          </p:nvPr>
        </p:nvSpPr>
        <p:spPr>
          <a:xfrm>
            <a:off x="311700" y="292850"/>
            <a:ext cx="8520600" cy="42343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C67C1983-6306-B3E4-A8C7-5C4B68263DD2}"/>
              </a:ext>
            </a:extLst>
          </p:cNvPr>
          <p:cNvSpPr>
            <a:spLocks noGrp="1"/>
          </p:cNvSpPr>
          <p:nvPr>
            <p:ph type="body" idx="1"/>
          </p:nvPr>
        </p:nvSpPr>
        <p:spPr>
          <a:xfrm>
            <a:off x="388620" y="3198235"/>
            <a:ext cx="3770360" cy="1000385"/>
          </a:xfrm>
        </p:spPr>
        <p:txBody>
          <a:bodyPr/>
          <a:lstStyle/>
          <a:p>
            <a:r>
              <a:rPr lang="en-US" dirty="0"/>
              <a:t>Overall, the </a:t>
            </a:r>
            <a:r>
              <a:rPr lang="en-US" dirty="0" err="1"/>
              <a:t>countplot</a:t>
            </a:r>
            <a:r>
              <a:rPr lang="en-US" dirty="0"/>
              <a:t> suggests that most of the cars in the dataset have had only one or zero </a:t>
            </a:r>
            <a:r>
              <a:rPr lang="en-US" dirty="0" err="1"/>
              <a:t>owners.pen_spark</a:t>
            </a:r>
            <a:endParaRPr lang="en-IN" dirty="0"/>
          </a:p>
        </p:txBody>
      </p:sp>
      <p:pic>
        <p:nvPicPr>
          <p:cNvPr id="5" name="Picture 4">
            <a:extLst>
              <a:ext uri="{FF2B5EF4-FFF2-40B4-BE49-F238E27FC236}">
                <a16:creationId xmlns:a16="http://schemas.microsoft.com/office/drawing/2014/main" id="{0612A2B5-508B-5F52-7069-47475F064628}"/>
              </a:ext>
            </a:extLst>
          </p:cNvPr>
          <p:cNvPicPr>
            <a:picLocks noChangeAspect="1"/>
          </p:cNvPicPr>
          <p:nvPr/>
        </p:nvPicPr>
        <p:blipFill rotWithShape="1">
          <a:blip r:embed="rId2"/>
          <a:srcRect l="24916" t="26963" r="44584" b="44148"/>
          <a:stretch/>
        </p:blipFill>
        <p:spPr>
          <a:xfrm>
            <a:off x="311700" y="845820"/>
            <a:ext cx="3847280" cy="2049780"/>
          </a:xfrm>
          <a:prstGeom prst="rect">
            <a:avLst/>
          </a:prstGeom>
        </p:spPr>
      </p:pic>
      <p:pic>
        <p:nvPicPr>
          <p:cNvPr id="7" name="Picture 6">
            <a:extLst>
              <a:ext uri="{FF2B5EF4-FFF2-40B4-BE49-F238E27FC236}">
                <a16:creationId xmlns:a16="http://schemas.microsoft.com/office/drawing/2014/main" id="{6AB88B26-2C64-6530-147F-EE288FAF3959}"/>
              </a:ext>
            </a:extLst>
          </p:cNvPr>
          <p:cNvPicPr>
            <a:picLocks noChangeAspect="1"/>
          </p:cNvPicPr>
          <p:nvPr/>
        </p:nvPicPr>
        <p:blipFill rotWithShape="1">
          <a:blip r:embed="rId3"/>
          <a:srcRect l="24917" t="18666" r="35000" b="5694"/>
          <a:stretch/>
        </p:blipFill>
        <p:spPr>
          <a:xfrm>
            <a:off x="4470680" y="716279"/>
            <a:ext cx="4132300" cy="4386323"/>
          </a:xfrm>
          <a:prstGeom prst="rect">
            <a:avLst/>
          </a:prstGeom>
        </p:spPr>
      </p:pic>
      <p:sp>
        <p:nvSpPr>
          <p:cNvPr id="12" name="Rectangle 5">
            <a:extLst>
              <a:ext uri="{FF2B5EF4-FFF2-40B4-BE49-F238E27FC236}">
                <a16:creationId xmlns:a16="http://schemas.microsoft.com/office/drawing/2014/main" id="{9ED40346-0AEF-CBE7-E9D0-C279E081A495}"/>
              </a:ext>
            </a:extLst>
          </p:cNvPr>
          <p:cNvSpPr>
            <a:spLocks noChangeArrowheads="1"/>
          </p:cNvSpPr>
          <p:nvPr/>
        </p:nvSpPr>
        <p:spPr bwMode="auto">
          <a:xfrm>
            <a:off x="0" y="-438806"/>
            <a:ext cx="896118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Overall, the countplot suggests that most of the cars in the dataset have had only one or zero owners.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6740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2EAAF-923B-29F9-2D5A-1097EEB1221D}"/>
              </a:ext>
            </a:extLst>
          </p:cNvPr>
          <p:cNvSpPr>
            <a:spLocks noGrp="1"/>
          </p:cNvSpPr>
          <p:nvPr>
            <p:ph type="title"/>
          </p:nvPr>
        </p:nvSpPr>
        <p:spPr>
          <a:xfrm>
            <a:off x="311700" y="292850"/>
            <a:ext cx="8520600" cy="40819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pic>
        <p:nvPicPr>
          <p:cNvPr id="5" name="Picture 4">
            <a:extLst>
              <a:ext uri="{FF2B5EF4-FFF2-40B4-BE49-F238E27FC236}">
                <a16:creationId xmlns:a16="http://schemas.microsoft.com/office/drawing/2014/main" id="{63EAAA29-93BC-7546-D3D3-F4F9B7CFBFD6}"/>
              </a:ext>
            </a:extLst>
          </p:cNvPr>
          <p:cNvPicPr>
            <a:picLocks noChangeAspect="1"/>
          </p:cNvPicPr>
          <p:nvPr/>
        </p:nvPicPr>
        <p:blipFill rotWithShape="1">
          <a:blip r:embed="rId2"/>
          <a:srcRect l="18916" t="22963" r="27416" b="31556"/>
          <a:stretch/>
        </p:blipFill>
        <p:spPr>
          <a:xfrm>
            <a:off x="311700" y="822960"/>
            <a:ext cx="4907280" cy="2339340"/>
          </a:xfrm>
          <a:prstGeom prst="rect">
            <a:avLst/>
          </a:prstGeom>
        </p:spPr>
      </p:pic>
      <p:pic>
        <p:nvPicPr>
          <p:cNvPr id="7" name="Picture 6">
            <a:extLst>
              <a:ext uri="{FF2B5EF4-FFF2-40B4-BE49-F238E27FC236}">
                <a16:creationId xmlns:a16="http://schemas.microsoft.com/office/drawing/2014/main" id="{5D8814F0-13C0-B938-A8A4-E14A6EA948D4}"/>
              </a:ext>
            </a:extLst>
          </p:cNvPr>
          <p:cNvPicPr>
            <a:picLocks noChangeAspect="1"/>
          </p:cNvPicPr>
          <p:nvPr/>
        </p:nvPicPr>
        <p:blipFill rotWithShape="1">
          <a:blip r:embed="rId3"/>
          <a:srcRect l="20250" t="25926" r="16250" b="12000"/>
          <a:stretch/>
        </p:blipFill>
        <p:spPr>
          <a:xfrm>
            <a:off x="4137660" y="2465070"/>
            <a:ext cx="4871035" cy="2678430"/>
          </a:xfrm>
          <a:prstGeom prst="rect">
            <a:avLst/>
          </a:prstGeom>
        </p:spPr>
      </p:pic>
    </p:spTree>
    <p:extLst>
      <p:ext uri="{BB962C8B-B14F-4D97-AF65-F5344CB8AC3E}">
        <p14:creationId xmlns:p14="http://schemas.microsoft.com/office/powerpoint/2010/main" val="3547531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p:nvPr/>
        </p:nvSpPr>
        <p:spPr>
          <a:xfrm>
            <a:off x="288925" y="149225"/>
            <a:ext cx="64008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4A57E"/>
              </a:buClr>
              <a:buSzPts val="1800"/>
              <a:buFont typeface="Montserrat"/>
              <a:buNone/>
            </a:pPr>
            <a:r>
              <a:rPr lang="en" sz="1800" b="1" i="0" u="none" strike="noStrike" cap="none" dirty="0">
                <a:solidFill>
                  <a:srgbClr val="04A57E"/>
                </a:solidFill>
                <a:latin typeface="Montserrat"/>
                <a:ea typeface="Montserrat"/>
                <a:cs typeface="Montserrat"/>
                <a:sym typeface="Montserrat"/>
              </a:rPr>
              <a:t>Agenda</a:t>
            </a:r>
            <a:endParaRPr sz="1400" b="0" i="0" u="none" strike="noStrike" cap="none" dirty="0">
              <a:solidFill>
                <a:srgbClr val="000000"/>
              </a:solidFill>
              <a:latin typeface="Arial"/>
              <a:ea typeface="Arial"/>
              <a:cs typeface="Arial"/>
              <a:sym typeface="Arial"/>
            </a:endParaRPr>
          </a:p>
        </p:txBody>
      </p:sp>
      <p:sp>
        <p:nvSpPr>
          <p:cNvPr id="74" name="Google Shape;74;p16"/>
          <p:cNvSpPr txBox="1"/>
          <p:nvPr/>
        </p:nvSpPr>
        <p:spPr>
          <a:xfrm>
            <a:off x="220175" y="794516"/>
            <a:ext cx="8542200" cy="341629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200"/>
              <a:buFont typeface="Montserrat"/>
              <a:buNone/>
            </a:pPr>
            <a:endParaRPr sz="1400" i="0" u="none" strike="noStrike" cap="none" dirty="0">
              <a:solidFill>
                <a:srgbClr val="000000"/>
              </a:solidFill>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Data Exploration (</a:t>
            </a:r>
            <a:r>
              <a:rPr lang="en-IN" dirty="0">
                <a:latin typeface="Montserrat SemiBold"/>
                <a:ea typeface="Montserrat SemiBold"/>
                <a:cs typeface="Montserrat SemiBold"/>
                <a:sym typeface="Montserrat SemiBold"/>
              </a:rPr>
              <a:t>Using Excel &amp; Python)</a:t>
            </a:r>
            <a:endParaRPr dirty="0">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Data insights (</a:t>
            </a:r>
            <a:r>
              <a:rPr lang="en-IN" dirty="0">
                <a:latin typeface="Montserrat SemiBold"/>
                <a:ea typeface="Montserrat SemiBold"/>
                <a:cs typeface="Montserrat SemiBold"/>
                <a:sym typeface="Montserrat SemiBold"/>
              </a:rPr>
              <a:t>Excel &amp; Python)</a:t>
            </a:r>
            <a:endParaRPr dirty="0">
              <a:latin typeface="Montserrat SemiBold"/>
              <a:ea typeface="Montserrat SemiBold"/>
              <a:cs typeface="Montserrat SemiBold"/>
              <a:sym typeface="Montserrat SemiBold"/>
            </a:endParaRPr>
          </a:p>
          <a:p>
            <a:pPr marL="45720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EDA Graphs</a:t>
            </a:r>
            <a:endParaRPr dirty="0">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Graphical Analysis and conclusion on Data</a:t>
            </a:r>
            <a:endParaRPr dirty="0">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Data Cleaning &amp; Pre-Processing Steps</a:t>
            </a:r>
            <a:endParaRPr dirty="0">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ML Modeling</a:t>
            </a:r>
          </a:p>
          <a:p>
            <a:pPr marL="457200" marR="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Model Test Evaulation &amp; Prediction Analysis</a:t>
            </a:r>
            <a:endParaRPr dirty="0">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Deployment of ML Models using Streamlit</a:t>
            </a:r>
            <a:endParaRPr dirty="0">
              <a:latin typeface="Montserrat SemiBold"/>
              <a:ea typeface="Montserrat SemiBold"/>
              <a:cs typeface="Montserrat SemiBold"/>
              <a:sym typeface="Montserrat SemiBold"/>
            </a:endParaRPr>
          </a:p>
          <a:p>
            <a:pPr marL="457200" marR="0" lvl="0" indent="0" algn="l" rtl="0">
              <a:lnSpc>
                <a:spcPct val="150000"/>
              </a:lnSpc>
              <a:spcBef>
                <a:spcPts val="0"/>
              </a:spcBef>
              <a:spcAft>
                <a:spcPts val="0"/>
              </a:spcAft>
              <a:buNone/>
            </a:pPr>
            <a:endParaRPr dirty="0">
              <a:latin typeface="Montserrat SemiBold"/>
              <a:ea typeface="Montserrat SemiBold"/>
              <a:cs typeface="Montserrat SemiBold"/>
              <a:sym typeface="Montserrat SemiBold"/>
            </a:endParaRPr>
          </a:p>
        </p:txBody>
      </p:sp>
      <p:pic>
        <p:nvPicPr>
          <p:cNvPr id="75" name="Google Shape;75;p16" descr="agenda – Palo Alto Daily Post"/>
          <p:cNvPicPr preferRelativeResize="0"/>
          <p:nvPr/>
        </p:nvPicPr>
        <p:blipFill rotWithShape="1">
          <a:blip r:embed="rId3">
            <a:alphaModFix/>
          </a:blip>
          <a:srcRect/>
          <a:stretch/>
        </p:blipFill>
        <p:spPr>
          <a:xfrm>
            <a:off x="6088063" y="1103313"/>
            <a:ext cx="2619375" cy="1743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AEB03-D4FF-EC55-E869-331CA5BB3C18}"/>
              </a:ext>
            </a:extLst>
          </p:cNvPr>
          <p:cNvSpPr>
            <a:spLocks noGrp="1"/>
          </p:cNvSpPr>
          <p:nvPr>
            <p:ph type="title"/>
          </p:nvPr>
        </p:nvSpPr>
        <p:spPr>
          <a:xfrm>
            <a:off x="311700" y="292850"/>
            <a:ext cx="8520600" cy="43105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9F30D617-FA56-D6D7-D4A2-BB6CF24015A1}"/>
              </a:ext>
            </a:extLst>
          </p:cNvPr>
          <p:cNvSpPr>
            <a:spLocks noGrp="1"/>
          </p:cNvSpPr>
          <p:nvPr>
            <p:ph type="body" idx="1"/>
          </p:nvPr>
        </p:nvSpPr>
        <p:spPr>
          <a:xfrm>
            <a:off x="6217920" y="785023"/>
            <a:ext cx="2827020" cy="4245295"/>
          </a:xfrm>
        </p:spPr>
        <p:txBody>
          <a:bodyPr>
            <a:normAutofit fontScale="92500" lnSpcReduction="20000"/>
          </a:bodyPr>
          <a:lstStyle/>
          <a:p>
            <a:r>
              <a:rPr lang="en-US" sz="1300" dirty="0"/>
              <a:t>There are 227 first-owner vehicles with automatic transmissions.</a:t>
            </a:r>
          </a:p>
          <a:p>
            <a:endParaRPr lang="en-US" sz="1300" dirty="0"/>
          </a:p>
          <a:p>
            <a:r>
              <a:rPr lang="en-US" sz="1300" dirty="0"/>
              <a:t>There are 1,991 first-owner vehicles with manual transmissions.</a:t>
            </a:r>
          </a:p>
          <a:p>
            <a:endParaRPr lang="en-US" sz="1300" dirty="0"/>
          </a:p>
          <a:p>
            <a:r>
              <a:rPr lang="en-IN" sz="1300" i="0" dirty="0">
                <a:solidFill>
                  <a:srgbClr val="000000"/>
                </a:solidFill>
                <a:effectLst/>
                <a:highlight>
                  <a:srgbClr val="FFFFFF"/>
                </a:highlight>
                <a:latin typeface="+mj-lt"/>
              </a:rPr>
              <a:t>Among second-owner vehicles:</a:t>
            </a:r>
          </a:p>
          <a:p>
            <a:endParaRPr lang="en-US" sz="1300" i="0" dirty="0">
              <a:solidFill>
                <a:srgbClr val="000000"/>
              </a:solidFill>
              <a:effectLst/>
              <a:highlight>
                <a:srgbClr val="FFFFFF"/>
              </a:highlight>
              <a:latin typeface="+mj-lt"/>
            </a:endParaRPr>
          </a:p>
          <a:p>
            <a:pPr lvl="1"/>
            <a:r>
              <a:rPr lang="en-IN" sz="1300" b="0" i="0" dirty="0">
                <a:solidFill>
                  <a:srgbClr val="000000"/>
                </a:solidFill>
                <a:effectLst/>
                <a:highlight>
                  <a:srgbClr val="FFFFFF"/>
                </a:highlight>
                <a:latin typeface="+mj-lt"/>
              </a:rPr>
              <a:t>64 have automatic transmissions.</a:t>
            </a:r>
          </a:p>
          <a:p>
            <a:pPr lvl="1"/>
            <a:endParaRPr lang="en-IN" sz="1300" b="0" i="0" dirty="0">
              <a:solidFill>
                <a:srgbClr val="000000"/>
              </a:solidFill>
              <a:effectLst/>
              <a:highlight>
                <a:srgbClr val="FFFFFF"/>
              </a:highlight>
              <a:latin typeface="+mj-lt"/>
            </a:endParaRPr>
          </a:p>
          <a:p>
            <a:pPr lvl="1"/>
            <a:r>
              <a:rPr lang="en-IN" sz="1300" b="0" i="0" dirty="0">
                <a:solidFill>
                  <a:srgbClr val="000000"/>
                </a:solidFill>
                <a:effectLst/>
                <a:highlight>
                  <a:srgbClr val="FFFFFF"/>
                </a:highlight>
                <a:latin typeface="+mj-lt"/>
              </a:rPr>
              <a:t>914 have manual transmissions.</a:t>
            </a:r>
          </a:p>
          <a:p>
            <a:pPr lvl="1"/>
            <a:endParaRPr lang="en-IN" sz="1300" b="0" i="0" dirty="0">
              <a:solidFill>
                <a:srgbClr val="000000"/>
              </a:solidFill>
              <a:effectLst/>
              <a:highlight>
                <a:srgbClr val="FFFFFF"/>
              </a:highlight>
              <a:latin typeface="+mj-lt"/>
            </a:endParaRPr>
          </a:p>
          <a:p>
            <a:r>
              <a:rPr lang="en-IN" sz="1300" i="0" dirty="0">
                <a:solidFill>
                  <a:srgbClr val="000000"/>
                </a:solidFill>
                <a:effectLst/>
                <a:highlight>
                  <a:srgbClr val="FFFFFF"/>
                </a:highlight>
                <a:latin typeface="+mj-lt"/>
              </a:rPr>
              <a:t>Among third-owner vehicles:</a:t>
            </a:r>
          </a:p>
          <a:p>
            <a:endParaRPr lang="en-IN" sz="1300" i="0" dirty="0">
              <a:solidFill>
                <a:srgbClr val="000000"/>
              </a:solidFill>
              <a:effectLst/>
              <a:highlight>
                <a:srgbClr val="FFFFFF"/>
              </a:highlight>
              <a:latin typeface="+mj-lt"/>
            </a:endParaRPr>
          </a:p>
          <a:p>
            <a:pPr lvl="1"/>
            <a:r>
              <a:rPr lang="en-IN" sz="1300" b="0" i="0" dirty="0">
                <a:solidFill>
                  <a:srgbClr val="000000"/>
                </a:solidFill>
                <a:effectLst/>
                <a:highlight>
                  <a:srgbClr val="FFFFFF"/>
                </a:highlight>
                <a:latin typeface="+mj-lt"/>
              </a:rPr>
              <a:t>2 have automatic transmissions.</a:t>
            </a:r>
          </a:p>
          <a:p>
            <a:pPr lvl="1"/>
            <a:endParaRPr lang="en-IN" sz="1300" b="0" i="0" dirty="0">
              <a:solidFill>
                <a:srgbClr val="000000"/>
              </a:solidFill>
              <a:effectLst/>
              <a:highlight>
                <a:srgbClr val="FFFFFF"/>
              </a:highlight>
              <a:latin typeface="+mj-lt"/>
            </a:endParaRPr>
          </a:p>
          <a:p>
            <a:pPr lvl="1"/>
            <a:r>
              <a:rPr lang="en-IN" sz="1300" b="0" i="0" dirty="0">
                <a:solidFill>
                  <a:srgbClr val="000000"/>
                </a:solidFill>
                <a:effectLst/>
                <a:highlight>
                  <a:srgbClr val="FFFFFF"/>
                </a:highlight>
                <a:latin typeface="+mj-lt"/>
              </a:rPr>
              <a:t>271 have manual transmissions. </a:t>
            </a:r>
            <a:endParaRPr lang="en-IN" sz="1300" dirty="0">
              <a:highlight>
                <a:srgbClr val="FFFFFF"/>
              </a:highlight>
              <a:latin typeface="+mj-lt"/>
            </a:endParaRPr>
          </a:p>
          <a:p>
            <a:pPr lvl="1"/>
            <a:endParaRPr lang="en-IN" sz="1300" dirty="0">
              <a:highlight>
                <a:srgbClr val="FFFFFF"/>
              </a:highlight>
              <a:latin typeface="+mj-lt"/>
            </a:endParaRPr>
          </a:p>
          <a:p>
            <a:r>
              <a:rPr lang="en-US" sz="1300" i="0" dirty="0">
                <a:solidFill>
                  <a:srgbClr val="000000"/>
                </a:solidFill>
                <a:effectLst/>
                <a:highlight>
                  <a:srgbClr val="FFFFFF"/>
                </a:highlight>
                <a:latin typeface="+mj-lt"/>
              </a:rPr>
              <a:t>Test drive cars are negligible in number.</a:t>
            </a:r>
            <a:endParaRPr lang="en-IN" sz="1300" i="0" dirty="0">
              <a:solidFill>
                <a:srgbClr val="000000"/>
              </a:solidFill>
              <a:effectLst/>
              <a:highlight>
                <a:srgbClr val="FFFFFF"/>
              </a:highlight>
              <a:latin typeface="+mj-lt"/>
            </a:endParaRPr>
          </a:p>
        </p:txBody>
      </p:sp>
      <p:pic>
        <p:nvPicPr>
          <p:cNvPr id="5" name="Picture 4">
            <a:extLst>
              <a:ext uri="{FF2B5EF4-FFF2-40B4-BE49-F238E27FC236}">
                <a16:creationId xmlns:a16="http://schemas.microsoft.com/office/drawing/2014/main" id="{912891D5-6A94-ABD8-081E-8C2AF6799AAA}"/>
              </a:ext>
            </a:extLst>
          </p:cNvPr>
          <p:cNvPicPr>
            <a:picLocks noChangeAspect="1"/>
          </p:cNvPicPr>
          <p:nvPr/>
        </p:nvPicPr>
        <p:blipFill rotWithShape="1">
          <a:blip r:embed="rId2"/>
          <a:srcRect l="22167" t="20741" r="19750" b="5694"/>
          <a:stretch/>
        </p:blipFill>
        <p:spPr>
          <a:xfrm>
            <a:off x="152400" y="785023"/>
            <a:ext cx="5958840" cy="4245295"/>
          </a:xfrm>
          <a:prstGeom prst="rect">
            <a:avLst/>
          </a:prstGeom>
        </p:spPr>
      </p:pic>
    </p:spTree>
    <p:extLst>
      <p:ext uri="{BB962C8B-B14F-4D97-AF65-F5344CB8AC3E}">
        <p14:creationId xmlns:p14="http://schemas.microsoft.com/office/powerpoint/2010/main" val="4169606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1C207-E7A6-51B9-4267-EA9EB7340274}"/>
              </a:ext>
            </a:extLst>
          </p:cNvPr>
          <p:cNvSpPr>
            <a:spLocks noGrp="1"/>
          </p:cNvSpPr>
          <p:nvPr>
            <p:ph type="title"/>
          </p:nvPr>
        </p:nvSpPr>
        <p:spPr>
          <a:xfrm>
            <a:off x="311700" y="292850"/>
            <a:ext cx="8520600" cy="44629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6B8A7871-F5D7-44A2-C4C4-3B658D50DC80}"/>
              </a:ext>
            </a:extLst>
          </p:cNvPr>
          <p:cNvSpPr>
            <a:spLocks noGrp="1"/>
          </p:cNvSpPr>
          <p:nvPr>
            <p:ph type="body" idx="1"/>
          </p:nvPr>
        </p:nvSpPr>
        <p:spPr>
          <a:xfrm>
            <a:off x="6210300" y="868680"/>
            <a:ext cx="2880360" cy="3505200"/>
          </a:xfrm>
        </p:spPr>
        <p:txBody>
          <a:bodyPr>
            <a:normAutofit lnSpcReduction="10000"/>
          </a:bodyPr>
          <a:lstStyle/>
          <a:p>
            <a:r>
              <a:rPr lang="en-US" dirty="0"/>
              <a:t>A total of 2,832 cars were purchased directly by individuals, comprising 2,646 manual and 186 automatic vehicles.</a:t>
            </a:r>
          </a:p>
          <a:p>
            <a:endParaRPr lang="en-US" dirty="0"/>
          </a:p>
          <a:p>
            <a:r>
              <a:rPr lang="en-US" dirty="0"/>
              <a:t>A total of 712 cars were purchased by individuals through dealers, comprising 593 manual and 119 automatic vehicles.</a:t>
            </a:r>
          </a:p>
          <a:p>
            <a:endParaRPr lang="en-US" dirty="0"/>
          </a:p>
          <a:p>
            <a:r>
              <a:rPr lang="en-US" dirty="0"/>
              <a:t>A total of 33 cars were purchased by individuals through </a:t>
            </a:r>
            <a:r>
              <a:rPr lang="en-US" dirty="0" err="1"/>
              <a:t>trustmark</a:t>
            </a:r>
            <a:r>
              <a:rPr lang="en-US" dirty="0"/>
              <a:t> dealers, comprising 26 manual and 7 automatic vehicles.</a:t>
            </a:r>
            <a:endParaRPr lang="en-IN" dirty="0"/>
          </a:p>
        </p:txBody>
      </p:sp>
      <p:pic>
        <p:nvPicPr>
          <p:cNvPr id="5" name="Picture 4">
            <a:extLst>
              <a:ext uri="{FF2B5EF4-FFF2-40B4-BE49-F238E27FC236}">
                <a16:creationId xmlns:a16="http://schemas.microsoft.com/office/drawing/2014/main" id="{C28B069D-D21C-4DE7-0656-144390DE06D7}"/>
              </a:ext>
            </a:extLst>
          </p:cNvPr>
          <p:cNvPicPr>
            <a:picLocks noChangeAspect="1"/>
          </p:cNvPicPr>
          <p:nvPr/>
        </p:nvPicPr>
        <p:blipFill rotWithShape="1">
          <a:blip r:embed="rId2"/>
          <a:srcRect l="22083" t="20889" r="19500" b="5694"/>
          <a:stretch/>
        </p:blipFill>
        <p:spPr>
          <a:xfrm>
            <a:off x="182880" y="882534"/>
            <a:ext cx="6027420" cy="4261052"/>
          </a:xfrm>
          <a:prstGeom prst="rect">
            <a:avLst/>
          </a:prstGeom>
        </p:spPr>
      </p:pic>
    </p:spTree>
    <p:extLst>
      <p:ext uri="{BB962C8B-B14F-4D97-AF65-F5344CB8AC3E}">
        <p14:creationId xmlns:p14="http://schemas.microsoft.com/office/powerpoint/2010/main" val="150091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A19F3-2FDC-28AA-C9A8-1124AC9B3926}"/>
              </a:ext>
            </a:extLst>
          </p:cNvPr>
          <p:cNvSpPr>
            <a:spLocks noGrp="1"/>
          </p:cNvSpPr>
          <p:nvPr>
            <p:ph type="title"/>
          </p:nvPr>
        </p:nvSpPr>
        <p:spPr>
          <a:xfrm>
            <a:off x="311700" y="292850"/>
            <a:ext cx="8520600" cy="438835"/>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pic>
        <p:nvPicPr>
          <p:cNvPr id="5" name="Picture 4">
            <a:extLst>
              <a:ext uri="{FF2B5EF4-FFF2-40B4-BE49-F238E27FC236}">
                <a16:creationId xmlns:a16="http://schemas.microsoft.com/office/drawing/2014/main" id="{148EDA5E-A418-058B-CAE2-B6EBD155A74C}"/>
              </a:ext>
            </a:extLst>
          </p:cNvPr>
          <p:cNvPicPr>
            <a:picLocks noChangeAspect="1"/>
          </p:cNvPicPr>
          <p:nvPr/>
        </p:nvPicPr>
        <p:blipFill rotWithShape="1">
          <a:blip r:embed="rId2"/>
          <a:srcRect l="22333" t="34223" r="19000" b="11171"/>
          <a:stretch/>
        </p:blipFill>
        <p:spPr>
          <a:xfrm>
            <a:off x="311699" y="883756"/>
            <a:ext cx="7786739" cy="4076864"/>
          </a:xfrm>
          <a:prstGeom prst="rect">
            <a:avLst/>
          </a:prstGeom>
        </p:spPr>
      </p:pic>
    </p:spTree>
    <p:extLst>
      <p:ext uri="{BB962C8B-B14F-4D97-AF65-F5344CB8AC3E}">
        <p14:creationId xmlns:p14="http://schemas.microsoft.com/office/powerpoint/2010/main" val="3988095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D8F2-81EE-C5FA-DF43-568BDE93EB0F}"/>
              </a:ext>
            </a:extLst>
          </p:cNvPr>
          <p:cNvSpPr>
            <a:spLocks noGrp="1"/>
          </p:cNvSpPr>
          <p:nvPr>
            <p:ph type="title"/>
          </p:nvPr>
        </p:nvSpPr>
        <p:spPr>
          <a:xfrm>
            <a:off x="311700" y="292850"/>
            <a:ext cx="8520600" cy="45391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30FD53B3-AFC5-637C-6E73-BC0BD9161B33}"/>
              </a:ext>
            </a:extLst>
          </p:cNvPr>
          <p:cNvSpPr>
            <a:spLocks noGrp="1"/>
          </p:cNvSpPr>
          <p:nvPr>
            <p:ph type="body" idx="1"/>
          </p:nvPr>
        </p:nvSpPr>
        <p:spPr>
          <a:xfrm>
            <a:off x="6972300" y="868679"/>
            <a:ext cx="2019300" cy="2926081"/>
          </a:xfrm>
        </p:spPr>
        <p:txBody>
          <a:bodyPr/>
          <a:lstStyle/>
          <a:p>
            <a:r>
              <a:rPr lang="en-US" dirty="0"/>
              <a:t>50.3% of vehicles are diesel vehicles.</a:t>
            </a:r>
          </a:p>
          <a:p>
            <a:endParaRPr lang="en-US" dirty="0"/>
          </a:p>
          <a:p>
            <a:r>
              <a:rPr lang="en-US" dirty="0"/>
              <a:t>48% of vehicles are petrol vehicles.</a:t>
            </a:r>
          </a:p>
          <a:p>
            <a:endParaRPr lang="en-US" dirty="0"/>
          </a:p>
          <a:p>
            <a:r>
              <a:rPr lang="en-US" dirty="0"/>
              <a:t>The remaining vehicles are classified under other categories.</a:t>
            </a:r>
            <a:endParaRPr lang="en-IN" dirty="0"/>
          </a:p>
        </p:txBody>
      </p:sp>
      <p:pic>
        <p:nvPicPr>
          <p:cNvPr id="5" name="Picture 4">
            <a:extLst>
              <a:ext uri="{FF2B5EF4-FFF2-40B4-BE49-F238E27FC236}">
                <a16:creationId xmlns:a16="http://schemas.microsoft.com/office/drawing/2014/main" id="{3BFB697F-0974-D07D-94E2-A42AAA68CFAD}"/>
              </a:ext>
            </a:extLst>
          </p:cNvPr>
          <p:cNvPicPr>
            <a:picLocks noChangeAspect="1"/>
          </p:cNvPicPr>
          <p:nvPr/>
        </p:nvPicPr>
        <p:blipFill rotWithShape="1">
          <a:blip r:embed="rId2"/>
          <a:srcRect l="22750" t="22963" r="23416" b="15407"/>
          <a:stretch/>
        </p:blipFill>
        <p:spPr>
          <a:xfrm>
            <a:off x="311700" y="868679"/>
            <a:ext cx="6413478" cy="4130041"/>
          </a:xfrm>
          <a:prstGeom prst="rect">
            <a:avLst/>
          </a:prstGeom>
        </p:spPr>
      </p:pic>
    </p:spTree>
    <p:extLst>
      <p:ext uri="{BB962C8B-B14F-4D97-AF65-F5344CB8AC3E}">
        <p14:creationId xmlns:p14="http://schemas.microsoft.com/office/powerpoint/2010/main" val="3927198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40C0D-4B26-E58E-3ECB-5C3C74D5E69A}"/>
              </a:ext>
            </a:extLst>
          </p:cNvPr>
          <p:cNvSpPr>
            <a:spLocks noGrp="1"/>
          </p:cNvSpPr>
          <p:nvPr>
            <p:ph type="title"/>
          </p:nvPr>
        </p:nvSpPr>
        <p:spPr>
          <a:xfrm>
            <a:off x="311700" y="292850"/>
            <a:ext cx="8520600" cy="44629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pic>
        <p:nvPicPr>
          <p:cNvPr id="5" name="Picture 4">
            <a:extLst>
              <a:ext uri="{FF2B5EF4-FFF2-40B4-BE49-F238E27FC236}">
                <a16:creationId xmlns:a16="http://schemas.microsoft.com/office/drawing/2014/main" id="{903C5945-998E-28FA-937E-64080F6A6D6F}"/>
              </a:ext>
            </a:extLst>
          </p:cNvPr>
          <p:cNvPicPr>
            <a:picLocks noChangeAspect="1"/>
          </p:cNvPicPr>
          <p:nvPr/>
        </p:nvPicPr>
        <p:blipFill rotWithShape="1">
          <a:blip r:embed="rId2"/>
          <a:srcRect l="22084" t="20888" r="19000" b="6815"/>
          <a:stretch/>
        </p:blipFill>
        <p:spPr>
          <a:xfrm>
            <a:off x="845820" y="850314"/>
            <a:ext cx="6141720" cy="4239264"/>
          </a:xfrm>
          <a:prstGeom prst="rect">
            <a:avLst/>
          </a:prstGeom>
        </p:spPr>
      </p:pic>
    </p:spTree>
    <p:extLst>
      <p:ext uri="{BB962C8B-B14F-4D97-AF65-F5344CB8AC3E}">
        <p14:creationId xmlns:p14="http://schemas.microsoft.com/office/powerpoint/2010/main" val="363909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462F-2437-2BEE-A74C-2F596435982B}"/>
              </a:ext>
            </a:extLst>
          </p:cNvPr>
          <p:cNvSpPr>
            <a:spLocks noGrp="1"/>
          </p:cNvSpPr>
          <p:nvPr>
            <p:ph type="title"/>
          </p:nvPr>
        </p:nvSpPr>
        <p:spPr>
          <a:xfrm>
            <a:off x="311700" y="292850"/>
            <a:ext cx="8520600" cy="45391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B53FD88E-6FB0-091D-2E46-2792839B8DA9}"/>
              </a:ext>
            </a:extLst>
          </p:cNvPr>
          <p:cNvSpPr>
            <a:spLocks noGrp="1"/>
          </p:cNvSpPr>
          <p:nvPr>
            <p:ph type="body" idx="1"/>
          </p:nvPr>
        </p:nvSpPr>
        <p:spPr>
          <a:xfrm>
            <a:off x="6233160" y="1173479"/>
            <a:ext cx="2773680" cy="2438401"/>
          </a:xfrm>
        </p:spPr>
        <p:txBody>
          <a:bodyPr>
            <a:normAutofit/>
          </a:bodyPr>
          <a:lstStyle/>
          <a:p>
            <a:r>
              <a:rPr lang="en-US" b="1" i="0" dirty="0">
                <a:solidFill>
                  <a:srgbClr val="000000"/>
                </a:solidFill>
                <a:effectLst/>
                <a:highlight>
                  <a:srgbClr val="FFFFFF"/>
                </a:highlight>
                <a:latin typeface="+mn-lt"/>
              </a:rPr>
              <a:t>There is a negative correlation between Kilometer Driven and selling price:</a:t>
            </a:r>
            <a:r>
              <a:rPr lang="en-US" b="0" i="0" dirty="0">
                <a:solidFill>
                  <a:srgbClr val="000000"/>
                </a:solidFill>
                <a:effectLst/>
                <a:highlight>
                  <a:srgbClr val="FFFFFF"/>
                </a:highlight>
                <a:latin typeface="+mn-lt"/>
              </a:rPr>
              <a:t> As the mileage driven increases, the selling price tends to decrease. This suggests that cars with higher mileage tend to sell for lower prices.</a:t>
            </a:r>
            <a:endParaRPr lang="en-IN" dirty="0">
              <a:latin typeface="+mn-lt"/>
            </a:endParaRPr>
          </a:p>
        </p:txBody>
      </p:sp>
      <p:pic>
        <p:nvPicPr>
          <p:cNvPr id="5" name="Picture 4">
            <a:extLst>
              <a:ext uri="{FF2B5EF4-FFF2-40B4-BE49-F238E27FC236}">
                <a16:creationId xmlns:a16="http://schemas.microsoft.com/office/drawing/2014/main" id="{1AF641D1-5690-FE58-6EE0-C9C86AC4F4B7}"/>
              </a:ext>
            </a:extLst>
          </p:cNvPr>
          <p:cNvPicPr>
            <a:picLocks noChangeAspect="1"/>
          </p:cNvPicPr>
          <p:nvPr/>
        </p:nvPicPr>
        <p:blipFill rotWithShape="1">
          <a:blip r:embed="rId2"/>
          <a:srcRect l="22167" t="20444" r="26833" b="7556"/>
          <a:stretch/>
        </p:blipFill>
        <p:spPr>
          <a:xfrm>
            <a:off x="311700" y="746760"/>
            <a:ext cx="5563320" cy="4417931"/>
          </a:xfrm>
          <a:prstGeom prst="rect">
            <a:avLst/>
          </a:prstGeom>
        </p:spPr>
      </p:pic>
    </p:spTree>
    <p:extLst>
      <p:ext uri="{BB962C8B-B14F-4D97-AF65-F5344CB8AC3E}">
        <p14:creationId xmlns:p14="http://schemas.microsoft.com/office/powerpoint/2010/main" val="1475134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322CC-3E8F-17E7-E052-0143A0AD37B0}"/>
              </a:ext>
            </a:extLst>
          </p:cNvPr>
          <p:cNvSpPr>
            <a:spLocks noGrp="1"/>
          </p:cNvSpPr>
          <p:nvPr>
            <p:ph type="title"/>
          </p:nvPr>
        </p:nvSpPr>
        <p:spPr>
          <a:xfrm>
            <a:off x="311700" y="292850"/>
            <a:ext cx="8520600" cy="45391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9850CE8B-46E7-9B35-CF34-66A57E5A5622}"/>
              </a:ext>
            </a:extLst>
          </p:cNvPr>
          <p:cNvSpPr>
            <a:spLocks noGrp="1"/>
          </p:cNvSpPr>
          <p:nvPr>
            <p:ph type="body" idx="1"/>
          </p:nvPr>
        </p:nvSpPr>
        <p:spPr>
          <a:xfrm>
            <a:off x="586740" y="3592145"/>
            <a:ext cx="2895600" cy="987475"/>
          </a:xfrm>
        </p:spPr>
        <p:txBody>
          <a:bodyPr>
            <a:normAutofit/>
          </a:bodyPr>
          <a:lstStyle/>
          <a:p>
            <a:r>
              <a:rPr lang="en-IN" dirty="0"/>
              <a:t>Outliers Detected in Year, </a:t>
            </a:r>
            <a:r>
              <a:rPr lang="en-IN" dirty="0" err="1"/>
              <a:t>Kilometer</a:t>
            </a:r>
            <a:r>
              <a:rPr lang="en-IN" dirty="0"/>
              <a:t> driven and selling price column</a:t>
            </a:r>
          </a:p>
        </p:txBody>
      </p:sp>
      <p:pic>
        <p:nvPicPr>
          <p:cNvPr id="5" name="Picture 4">
            <a:extLst>
              <a:ext uri="{FF2B5EF4-FFF2-40B4-BE49-F238E27FC236}">
                <a16:creationId xmlns:a16="http://schemas.microsoft.com/office/drawing/2014/main" id="{3D0150A5-1AED-70E5-7044-4DD1671DCDB3}"/>
              </a:ext>
            </a:extLst>
          </p:cNvPr>
          <p:cNvPicPr>
            <a:picLocks noChangeAspect="1"/>
          </p:cNvPicPr>
          <p:nvPr/>
        </p:nvPicPr>
        <p:blipFill rotWithShape="1">
          <a:blip r:embed="rId2"/>
          <a:srcRect l="19000" t="33333" r="48834" b="36296"/>
          <a:stretch/>
        </p:blipFill>
        <p:spPr>
          <a:xfrm>
            <a:off x="236220" y="822960"/>
            <a:ext cx="3246120" cy="1723976"/>
          </a:xfrm>
          <a:prstGeom prst="rect">
            <a:avLst/>
          </a:prstGeom>
        </p:spPr>
      </p:pic>
      <p:pic>
        <p:nvPicPr>
          <p:cNvPr id="7" name="Picture 6">
            <a:extLst>
              <a:ext uri="{FF2B5EF4-FFF2-40B4-BE49-F238E27FC236}">
                <a16:creationId xmlns:a16="http://schemas.microsoft.com/office/drawing/2014/main" id="{FD9A80BD-E5C7-7B9A-EFE9-963D1F7BCB48}"/>
              </a:ext>
            </a:extLst>
          </p:cNvPr>
          <p:cNvPicPr>
            <a:picLocks noChangeAspect="1"/>
          </p:cNvPicPr>
          <p:nvPr/>
        </p:nvPicPr>
        <p:blipFill rotWithShape="1">
          <a:blip r:embed="rId3"/>
          <a:srcRect l="24584" t="17629" r="24167" b="5694"/>
          <a:stretch/>
        </p:blipFill>
        <p:spPr>
          <a:xfrm>
            <a:off x="3870960" y="822959"/>
            <a:ext cx="5036820" cy="4238859"/>
          </a:xfrm>
          <a:prstGeom prst="rect">
            <a:avLst/>
          </a:prstGeom>
        </p:spPr>
      </p:pic>
    </p:spTree>
    <p:extLst>
      <p:ext uri="{BB962C8B-B14F-4D97-AF65-F5344CB8AC3E}">
        <p14:creationId xmlns:p14="http://schemas.microsoft.com/office/powerpoint/2010/main" val="1225403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8B219-0D7F-934E-8FD5-F54434C42882}"/>
              </a:ext>
            </a:extLst>
          </p:cNvPr>
          <p:cNvSpPr>
            <a:spLocks noGrp="1"/>
          </p:cNvSpPr>
          <p:nvPr>
            <p:ph type="title"/>
          </p:nvPr>
        </p:nvSpPr>
        <p:spPr>
          <a:xfrm>
            <a:off x="311700" y="292850"/>
            <a:ext cx="8520600" cy="45391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pic>
        <p:nvPicPr>
          <p:cNvPr id="5" name="Picture 4">
            <a:extLst>
              <a:ext uri="{FF2B5EF4-FFF2-40B4-BE49-F238E27FC236}">
                <a16:creationId xmlns:a16="http://schemas.microsoft.com/office/drawing/2014/main" id="{20267773-B570-AB14-8F62-9B29DA0188C9}"/>
              </a:ext>
            </a:extLst>
          </p:cNvPr>
          <p:cNvPicPr>
            <a:picLocks noChangeAspect="1"/>
          </p:cNvPicPr>
          <p:nvPr/>
        </p:nvPicPr>
        <p:blipFill rotWithShape="1">
          <a:blip r:embed="rId2"/>
          <a:srcRect l="18917" t="22667" r="15750" b="15259"/>
          <a:stretch/>
        </p:blipFill>
        <p:spPr>
          <a:xfrm>
            <a:off x="311699" y="807720"/>
            <a:ext cx="7856129" cy="4198620"/>
          </a:xfrm>
          <a:prstGeom prst="rect">
            <a:avLst/>
          </a:prstGeom>
        </p:spPr>
      </p:pic>
    </p:spTree>
    <p:extLst>
      <p:ext uri="{BB962C8B-B14F-4D97-AF65-F5344CB8AC3E}">
        <p14:creationId xmlns:p14="http://schemas.microsoft.com/office/powerpoint/2010/main" val="3890841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689EB-F174-C310-729D-B04063E45A83}"/>
              </a:ext>
            </a:extLst>
          </p:cNvPr>
          <p:cNvSpPr>
            <a:spLocks noGrp="1"/>
          </p:cNvSpPr>
          <p:nvPr>
            <p:ph type="title"/>
          </p:nvPr>
        </p:nvSpPr>
        <p:spPr>
          <a:xfrm>
            <a:off x="311700" y="292850"/>
            <a:ext cx="8520600" cy="44629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3F27F2FA-A30C-9257-56AD-8D81A89E6C3B}"/>
              </a:ext>
            </a:extLst>
          </p:cNvPr>
          <p:cNvSpPr>
            <a:spLocks noGrp="1"/>
          </p:cNvSpPr>
          <p:nvPr>
            <p:ph type="body" idx="1"/>
          </p:nvPr>
        </p:nvSpPr>
        <p:spPr>
          <a:xfrm>
            <a:off x="212640" y="3026148"/>
            <a:ext cx="3033480" cy="1004832"/>
          </a:xfrm>
        </p:spPr>
        <p:txBody>
          <a:bodyPr>
            <a:normAutofit/>
          </a:bodyPr>
          <a:lstStyle/>
          <a:p>
            <a:r>
              <a:rPr lang="en-IN" dirty="0" err="1"/>
              <a:t>BoxPlot</a:t>
            </a:r>
            <a:r>
              <a:rPr lang="en-IN" dirty="0"/>
              <a:t> after handling outliers.</a:t>
            </a:r>
          </a:p>
        </p:txBody>
      </p:sp>
      <p:pic>
        <p:nvPicPr>
          <p:cNvPr id="5" name="Picture 4">
            <a:extLst>
              <a:ext uri="{FF2B5EF4-FFF2-40B4-BE49-F238E27FC236}">
                <a16:creationId xmlns:a16="http://schemas.microsoft.com/office/drawing/2014/main" id="{4E1EE50F-91F2-EA16-636E-4ADBCF71FF5E}"/>
              </a:ext>
            </a:extLst>
          </p:cNvPr>
          <p:cNvPicPr>
            <a:picLocks noChangeAspect="1"/>
          </p:cNvPicPr>
          <p:nvPr/>
        </p:nvPicPr>
        <p:blipFill rotWithShape="1">
          <a:blip r:embed="rId2"/>
          <a:srcRect l="25083" t="18519" r="24416" b="5694"/>
          <a:stretch/>
        </p:blipFill>
        <p:spPr>
          <a:xfrm>
            <a:off x="3779520" y="794461"/>
            <a:ext cx="5151840" cy="4349039"/>
          </a:xfrm>
          <a:prstGeom prst="rect">
            <a:avLst/>
          </a:prstGeom>
        </p:spPr>
      </p:pic>
      <p:pic>
        <p:nvPicPr>
          <p:cNvPr id="7" name="Picture 6">
            <a:extLst>
              <a:ext uri="{FF2B5EF4-FFF2-40B4-BE49-F238E27FC236}">
                <a16:creationId xmlns:a16="http://schemas.microsoft.com/office/drawing/2014/main" id="{C4A3E922-23D7-6A22-45C2-5F3662190DF3}"/>
              </a:ext>
            </a:extLst>
          </p:cNvPr>
          <p:cNvPicPr>
            <a:picLocks noChangeAspect="1"/>
          </p:cNvPicPr>
          <p:nvPr/>
        </p:nvPicPr>
        <p:blipFill rotWithShape="1">
          <a:blip r:embed="rId3"/>
          <a:srcRect l="25584" t="44593" r="54388" b="42370"/>
          <a:stretch/>
        </p:blipFill>
        <p:spPr>
          <a:xfrm>
            <a:off x="137159" y="853440"/>
            <a:ext cx="3451861" cy="1263912"/>
          </a:xfrm>
          <a:prstGeom prst="rect">
            <a:avLst/>
          </a:prstGeom>
        </p:spPr>
      </p:pic>
    </p:spTree>
    <p:extLst>
      <p:ext uri="{BB962C8B-B14F-4D97-AF65-F5344CB8AC3E}">
        <p14:creationId xmlns:p14="http://schemas.microsoft.com/office/powerpoint/2010/main" val="2779198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8031A-F11E-F8FD-12BE-27084913A1A5}"/>
              </a:ext>
            </a:extLst>
          </p:cNvPr>
          <p:cNvSpPr>
            <a:spLocks noGrp="1"/>
          </p:cNvSpPr>
          <p:nvPr>
            <p:ph type="title"/>
          </p:nvPr>
        </p:nvSpPr>
        <p:spPr>
          <a:xfrm>
            <a:off x="311700" y="292850"/>
            <a:ext cx="8520600" cy="43105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endParaRPr lang="en-IN" dirty="0"/>
          </a:p>
        </p:txBody>
      </p:sp>
      <p:sp>
        <p:nvSpPr>
          <p:cNvPr id="3" name="Text Placeholder 2">
            <a:extLst>
              <a:ext uri="{FF2B5EF4-FFF2-40B4-BE49-F238E27FC236}">
                <a16:creationId xmlns:a16="http://schemas.microsoft.com/office/drawing/2014/main" id="{CC6CB839-BA1E-3F84-DCC6-AD0531EF5F79}"/>
              </a:ext>
            </a:extLst>
          </p:cNvPr>
          <p:cNvSpPr>
            <a:spLocks noGrp="1"/>
          </p:cNvSpPr>
          <p:nvPr>
            <p:ph type="body" idx="1"/>
          </p:nvPr>
        </p:nvSpPr>
        <p:spPr>
          <a:xfrm>
            <a:off x="5074920" y="1184909"/>
            <a:ext cx="3079200" cy="1386841"/>
          </a:xfrm>
        </p:spPr>
        <p:txBody>
          <a:bodyPr/>
          <a:lstStyle/>
          <a:p>
            <a:pPr marL="114300" indent="0">
              <a:buNone/>
            </a:pPr>
            <a:r>
              <a:rPr lang="en-IN" dirty="0"/>
              <a:t>Data Cleaning part is done and we saved our cleaned data. Now next we will move towards model building part.</a:t>
            </a:r>
          </a:p>
        </p:txBody>
      </p:sp>
      <p:pic>
        <p:nvPicPr>
          <p:cNvPr id="5" name="Picture 4">
            <a:extLst>
              <a:ext uri="{FF2B5EF4-FFF2-40B4-BE49-F238E27FC236}">
                <a16:creationId xmlns:a16="http://schemas.microsoft.com/office/drawing/2014/main" id="{834FCBFF-9226-1D4C-B881-176F3CED9269}"/>
              </a:ext>
            </a:extLst>
          </p:cNvPr>
          <p:cNvPicPr>
            <a:picLocks noChangeAspect="1"/>
          </p:cNvPicPr>
          <p:nvPr/>
        </p:nvPicPr>
        <p:blipFill rotWithShape="1">
          <a:blip r:embed="rId2"/>
          <a:srcRect l="24750" t="21267" r="38167" b="12592"/>
          <a:stretch/>
        </p:blipFill>
        <p:spPr>
          <a:xfrm>
            <a:off x="311700" y="870774"/>
            <a:ext cx="4260300" cy="4274183"/>
          </a:xfrm>
          <a:prstGeom prst="rect">
            <a:avLst/>
          </a:prstGeom>
        </p:spPr>
      </p:pic>
    </p:spTree>
    <p:extLst>
      <p:ext uri="{BB962C8B-B14F-4D97-AF65-F5344CB8AC3E}">
        <p14:creationId xmlns:p14="http://schemas.microsoft.com/office/powerpoint/2010/main" val="1328770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246725"/>
            <a:ext cx="8520600" cy="8010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4200"/>
              <a:buNone/>
            </a:pPr>
            <a:r>
              <a:rPr lang="en" sz="1800" b="1" dirty="0">
                <a:solidFill>
                  <a:srgbClr val="04A57E"/>
                </a:solidFill>
                <a:latin typeface="Montserrat"/>
                <a:ea typeface="Montserrat"/>
                <a:cs typeface="Montserrat"/>
                <a:sym typeface="Montserrat"/>
              </a:rPr>
              <a:t>Data Exploration (</a:t>
            </a:r>
            <a:r>
              <a:rPr lang="en-IN" sz="1800" b="1" dirty="0">
                <a:solidFill>
                  <a:srgbClr val="04A57E"/>
                </a:solidFill>
                <a:latin typeface="Montserrat"/>
                <a:ea typeface="Montserrat"/>
                <a:cs typeface="Montserrat"/>
                <a:sym typeface="Montserrat"/>
              </a:rPr>
              <a:t>Using Excel)</a:t>
            </a:r>
            <a:r>
              <a:rPr lang="en" sz="1800" b="1" dirty="0">
                <a:solidFill>
                  <a:srgbClr val="04A57E"/>
                </a:solidFill>
                <a:latin typeface="Montserrat"/>
                <a:ea typeface="Montserrat"/>
                <a:cs typeface="Montserrat"/>
                <a:sym typeface="Montserrat"/>
              </a:rPr>
              <a:t> </a:t>
            </a:r>
            <a:endParaRPr sz="1800" b="1" dirty="0">
              <a:solidFill>
                <a:srgbClr val="04A57E"/>
              </a:solidFill>
              <a:latin typeface="Montserrat"/>
              <a:ea typeface="Montserrat"/>
              <a:cs typeface="Montserrat"/>
              <a:sym typeface="Montserrat"/>
            </a:endParaRPr>
          </a:p>
        </p:txBody>
      </p:sp>
      <p:sp>
        <p:nvSpPr>
          <p:cNvPr id="81" name="Google Shape;81;p17"/>
          <p:cNvSpPr txBox="1">
            <a:spLocks noGrp="1"/>
          </p:cNvSpPr>
          <p:nvPr>
            <p:ph type="body" idx="1"/>
          </p:nvPr>
        </p:nvSpPr>
        <p:spPr>
          <a:xfrm>
            <a:off x="311700" y="906716"/>
            <a:ext cx="8520600" cy="3962009"/>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800"/>
              <a:buNone/>
            </a:pPr>
            <a:r>
              <a:rPr lang="en-IN" sz="1600" b="1" dirty="0">
                <a:latin typeface="Montserrat"/>
                <a:ea typeface="Montserrat"/>
                <a:cs typeface="Montserrat"/>
                <a:sym typeface="Montserrat"/>
              </a:rPr>
              <a:t>Basic Analysis Using Excel Sheet		</a:t>
            </a:r>
            <a:endParaRPr sz="1600" b="1" dirty="0">
              <a:latin typeface="Montserrat"/>
              <a:ea typeface="Montserrat"/>
              <a:cs typeface="Montserrat"/>
              <a:sym typeface="Montserrat"/>
            </a:endParaRPr>
          </a:p>
        </p:txBody>
      </p:sp>
      <p:pic>
        <p:nvPicPr>
          <p:cNvPr id="1026" name="Picture 2" descr="https://mitsus.life-is-pa.in/6oi8CFK4x.png">
            <a:extLst>
              <a:ext uri="{FF2B5EF4-FFF2-40B4-BE49-F238E27FC236}">
                <a16:creationId xmlns:a16="http://schemas.microsoft.com/office/drawing/2014/main" id="{9730CB1C-57DF-4E07-B39E-C33CA9B794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53" b="5192"/>
          <a:stretch/>
        </p:blipFill>
        <p:spPr bwMode="auto">
          <a:xfrm>
            <a:off x="384201" y="1327867"/>
            <a:ext cx="3631539" cy="23586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87DE12A-9C41-4009-8C85-0FF70A99553A}"/>
              </a:ext>
            </a:extLst>
          </p:cNvPr>
          <p:cNvSpPr txBox="1"/>
          <p:nvPr/>
        </p:nvSpPr>
        <p:spPr>
          <a:xfrm>
            <a:off x="4114800" y="1327867"/>
            <a:ext cx="4717500" cy="1200329"/>
          </a:xfrm>
          <a:prstGeom prst="rect">
            <a:avLst/>
          </a:prstGeom>
          <a:noFill/>
        </p:spPr>
        <p:txBody>
          <a:bodyPr wrap="square" rtlCol="0">
            <a:spAutoFit/>
          </a:bodyPr>
          <a:lstStyle/>
          <a:p>
            <a:pPr marL="285750" indent="-285750">
              <a:buFont typeface="Arial" panose="020B0604020202020204" pitchFamily="34" charset="0"/>
              <a:buChar char="•"/>
            </a:pPr>
            <a:r>
              <a:rPr lang="en-IN" sz="1200" dirty="0"/>
              <a:t>The Dataset contains </a:t>
            </a:r>
            <a:r>
              <a:rPr lang="en-IN" sz="1200" b="1" dirty="0"/>
              <a:t>8 rows &amp; 4240 </a:t>
            </a:r>
            <a:r>
              <a:rPr lang="en-IN" sz="1200" dirty="0"/>
              <a:t>columns showing the information of used cars dataset.</a:t>
            </a:r>
          </a:p>
          <a:p>
            <a:pPr marL="285750" indent="-285750">
              <a:buFont typeface="Arial" panose="020B0604020202020204" pitchFamily="34" charset="0"/>
              <a:buChar char="•"/>
            </a:pPr>
            <a:r>
              <a:rPr lang="en-IN" sz="1200" dirty="0"/>
              <a:t>The Basic analysis shows that there </a:t>
            </a:r>
            <a:r>
              <a:rPr lang="en-IN" sz="1200" i="1" dirty="0"/>
              <a:t>is no null value </a:t>
            </a:r>
            <a:r>
              <a:rPr lang="en-IN" sz="1200" dirty="0"/>
              <a:t>present.</a:t>
            </a:r>
          </a:p>
          <a:p>
            <a:pPr marL="285750" indent="-285750">
              <a:buFont typeface="Arial" panose="020B0604020202020204" pitchFamily="34" charset="0"/>
              <a:buChar char="•"/>
            </a:pPr>
            <a:r>
              <a:rPr lang="en-IN" sz="1200" dirty="0"/>
              <a:t>The Analysis further shows that there are </a:t>
            </a:r>
            <a:r>
              <a:rPr lang="en-IN" sz="1200" i="1" dirty="0">
                <a:solidFill>
                  <a:srgbClr val="FF0000"/>
                </a:solidFill>
              </a:rPr>
              <a:t>763 duplicate </a:t>
            </a:r>
            <a:r>
              <a:rPr lang="en-IN" sz="1200" dirty="0"/>
              <a:t>values.</a:t>
            </a:r>
          </a:p>
          <a:p>
            <a:pPr marL="285750" indent="-285750">
              <a:buFont typeface="Arial" panose="020B0604020202020204" pitchFamily="34" charset="0"/>
              <a:buChar char="•"/>
            </a:pPr>
            <a:r>
              <a:rPr lang="en-IN" sz="1200" dirty="0" err="1"/>
              <a:t>Analyze</a:t>
            </a:r>
            <a:r>
              <a:rPr lang="en-IN" sz="1200" dirty="0"/>
              <a:t> the count of owners by transmission type, focusing on the first owner who has maximum number of manual cars.</a:t>
            </a:r>
          </a:p>
        </p:txBody>
      </p:sp>
      <p:pic>
        <p:nvPicPr>
          <p:cNvPr id="6" name="Picture 5">
            <a:extLst>
              <a:ext uri="{FF2B5EF4-FFF2-40B4-BE49-F238E27FC236}">
                <a16:creationId xmlns:a16="http://schemas.microsoft.com/office/drawing/2014/main" id="{056BD033-208B-4CB6-885D-13AE0EC62F60}"/>
              </a:ext>
            </a:extLst>
          </p:cNvPr>
          <p:cNvPicPr>
            <a:picLocks noChangeAspect="1"/>
          </p:cNvPicPr>
          <p:nvPr/>
        </p:nvPicPr>
        <p:blipFill rotWithShape="1">
          <a:blip r:embed="rId4"/>
          <a:srcRect l="29948" t="40088" r="26778" b="39843"/>
          <a:stretch/>
        </p:blipFill>
        <p:spPr>
          <a:xfrm>
            <a:off x="384200" y="3877019"/>
            <a:ext cx="3801535" cy="991705"/>
          </a:xfrm>
          <a:prstGeom prst="rect">
            <a:avLst/>
          </a:prstGeom>
        </p:spPr>
      </p:pic>
      <p:pic>
        <p:nvPicPr>
          <p:cNvPr id="3" name="Picture 2">
            <a:extLst>
              <a:ext uri="{FF2B5EF4-FFF2-40B4-BE49-F238E27FC236}">
                <a16:creationId xmlns:a16="http://schemas.microsoft.com/office/drawing/2014/main" id="{64893E91-38A8-E50D-6FD8-47DF05F19579}"/>
              </a:ext>
            </a:extLst>
          </p:cNvPr>
          <p:cNvPicPr>
            <a:picLocks noChangeAspect="1"/>
          </p:cNvPicPr>
          <p:nvPr/>
        </p:nvPicPr>
        <p:blipFill>
          <a:blip r:embed="rId5"/>
          <a:stretch>
            <a:fillRect/>
          </a:stretch>
        </p:blipFill>
        <p:spPr>
          <a:xfrm>
            <a:off x="4469849" y="2538170"/>
            <a:ext cx="4078336" cy="235860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4EC1E-558B-CC08-C5D1-1CFA672ECB97}"/>
              </a:ext>
            </a:extLst>
          </p:cNvPr>
          <p:cNvSpPr>
            <a:spLocks noGrp="1"/>
          </p:cNvSpPr>
          <p:nvPr>
            <p:ph type="title"/>
          </p:nvPr>
        </p:nvSpPr>
        <p:spPr>
          <a:xfrm>
            <a:off x="311700" y="292850"/>
            <a:ext cx="8520600" cy="484390"/>
          </a:xfrm>
        </p:spPr>
        <p:txBody>
          <a:bodyPr/>
          <a:lstStyle/>
          <a:p>
            <a:r>
              <a:rPr lang="en" b="1" dirty="0">
                <a:solidFill>
                  <a:srgbClr val="04A57E"/>
                </a:solidFill>
                <a:latin typeface="Montserrat"/>
                <a:sym typeface="Montserrat"/>
              </a:rPr>
              <a:t>Machine Learning Model Buliding</a:t>
            </a:r>
            <a:endParaRPr lang="en-IN" dirty="0"/>
          </a:p>
        </p:txBody>
      </p:sp>
      <p:pic>
        <p:nvPicPr>
          <p:cNvPr id="5" name="Picture 4">
            <a:extLst>
              <a:ext uri="{FF2B5EF4-FFF2-40B4-BE49-F238E27FC236}">
                <a16:creationId xmlns:a16="http://schemas.microsoft.com/office/drawing/2014/main" id="{75B108EC-25FB-2C8E-5C00-59146B5EF924}"/>
              </a:ext>
            </a:extLst>
          </p:cNvPr>
          <p:cNvPicPr>
            <a:picLocks noChangeAspect="1"/>
          </p:cNvPicPr>
          <p:nvPr/>
        </p:nvPicPr>
        <p:blipFill rotWithShape="1">
          <a:blip r:embed="rId2"/>
          <a:srcRect l="25083" t="18816" r="42750" b="7112"/>
          <a:stretch/>
        </p:blipFill>
        <p:spPr>
          <a:xfrm>
            <a:off x="632460" y="777239"/>
            <a:ext cx="3383280" cy="4382487"/>
          </a:xfrm>
          <a:prstGeom prst="rect">
            <a:avLst/>
          </a:prstGeom>
        </p:spPr>
      </p:pic>
      <p:pic>
        <p:nvPicPr>
          <p:cNvPr id="7" name="Picture 6">
            <a:extLst>
              <a:ext uri="{FF2B5EF4-FFF2-40B4-BE49-F238E27FC236}">
                <a16:creationId xmlns:a16="http://schemas.microsoft.com/office/drawing/2014/main" id="{5DB5BFB4-4A4B-B926-BB21-2A3BE267FC59}"/>
              </a:ext>
            </a:extLst>
          </p:cNvPr>
          <p:cNvPicPr>
            <a:picLocks noChangeAspect="1"/>
          </p:cNvPicPr>
          <p:nvPr/>
        </p:nvPicPr>
        <p:blipFill rotWithShape="1">
          <a:blip r:embed="rId3"/>
          <a:srcRect l="24833" t="18666" r="41417" b="5694"/>
          <a:stretch/>
        </p:blipFill>
        <p:spPr>
          <a:xfrm>
            <a:off x="4404360" y="777238"/>
            <a:ext cx="3436620" cy="4332417"/>
          </a:xfrm>
          <a:prstGeom prst="rect">
            <a:avLst/>
          </a:prstGeom>
        </p:spPr>
      </p:pic>
    </p:spTree>
    <p:extLst>
      <p:ext uri="{BB962C8B-B14F-4D97-AF65-F5344CB8AC3E}">
        <p14:creationId xmlns:p14="http://schemas.microsoft.com/office/powerpoint/2010/main" val="423880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D1B93-1166-9578-21F9-799589834B76}"/>
              </a:ext>
            </a:extLst>
          </p:cNvPr>
          <p:cNvSpPr>
            <a:spLocks noGrp="1"/>
          </p:cNvSpPr>
          <p:nvPr>
            <p:ph type="title"/>
          </p:nvPr>
        </p:nvSpPr>
        <p:spPr>
          <a:xfrm>
            <a:off x="311700" y="292850"/>
            <a:ext cx="8520600" cy="453910"/>
          </a:xfrm>
        </p:spPr>
        <p:txBody>
          <a:bodyPr/>
          <a:lstStyle/>
          <a:p>
            <a:r>
              <a:rPr lang="en" b="1" dirty="0">
                <a:solidFill>
                  <a:srgbClr val="04A57E"/>
                </a:solidFill>
                <a:latin typeface="Montserrat"/>
                <a:sym typeface="Montserrat"/>
              </a:rPr>
              <a:t>Machine Learning Model Buliding</a:t>
            </a:r>
            <a:endParaRPr lang="en-IN" dirty="0"/>
          </a:p>
        </p:txBody>
      </p:sp>
      <p:pic>
        <p:nvPicPr>
          <p:cNvPr id="5" name="Picture 4">
            <a:extLst>
              <a:ext uri="{FF2B5EF4-FFF2-40B4-BE49-F238E27FC236}">
                <a16:creationId xmlns:a16="http://schemas.microsoft.com/office/drawing/2014/main" id="{7223D0F2-708C-A0C2-60D2-1DBE01EAC65D}"/>
              </a:ext>
            </a:extLst>
          </p:cNvPr>
          <p:cNvPicPr>
            <a:picLocks noChangeAspect="1"/>
          </p:cNvPicPr>
          <p:nvPr/>
        </p:nvPicPr>
        <p:blipFill rotWithShape="1">
          <a:blip r:embed="rId2"/>
          <a:srcRect l="22084" t="19259" r="42166" b="5694"/>
          <a:stretch/>
        </p:blipFill>
        <p:spPr>
          <a:xfrm>
            <a:off x="464820" y="746760"/>
            <a:ext cx="3695700" cy="4363926"/>
          </a:xfrm>
          <a:prstGeom prst="rect">
            <a:avLst/>
          </a:prstGeom>
        </p:spPr>
      </p:pic>
      <p:pic>
        <p:nvPicPr>
          <p:cNvPr id="7" name="Picture 6">
            <a:extLst>
              <a:ext uri="{FF2B5EF4-FFF2-40B4-BE49-F238E27FC236}">
                <a16:creationId xmlns:a16="http://schemas.microsoft.com/office/drawing/2014/main" id="{E7A7CA0D-40E1-837C-70E5-87B202064538}"/>
              </a:ext>
            </a:extLst>
          </p:cNvPr>
          <p:cNvPicPr>
            <a:picLocks noChangeAspect="1"/>
          </p:cNvPicPr>
          <p:nvPr/>
        </p:nvPicPr>
        <p:blipFill rotWithShape="1">
          <a:blip r:embed="rId3"/>
          <a:srcRect l="22000" t="21333" r="44500" b="7408"/>
          <a:stretch/>
        </p:blipFill>
        <p:spPr>
          <a:xfrm>
            <a:off x="4655820" y="746760"/>
            <a:ext cx="3634740" cy="4349030"/>
          </a:xfrm>
          <a:prstGeom prst="rect">
            <a:avLst/>
          </a:prstGeom>
        </p:spPr>
      </p:pic>
    </p:spTree>
    <p:extLst>
      <p:ext uri="{BB962C8B-B14F-4D97-AF65-F5344CB8AC3E}">
        <p14:creationId xmlns:p14="http://schemas.microsoft.com/office/powerpoint/2010/main" val="1611771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F86EF-8FFB-EC15-4B2B-87260C64CF00}"/>
              </a:ext>
            </a:extLst>
          </p:cNvPr>
          <p:cNvSpPr>
            <a:spLocks noGrp="1"/>
          </p:cNvSpPr>
          <p:nvPr>
            <p:ph type="title"/>
          </p:nvPr>
        </p:nvSpPr>
        <p:spPr>
          <a:xfrm>
            <a:off x="311700" y="292850"/>
            <a:ext cx="8520600" cy="438670"/>
          </a:xfrm>
        </p:spPr>
        <p:txBody>
          <a:bodyPr/>
          <a:lstStyle/>
          <a:p>
            <a:r>
              <a:rPr lang="en" b="1" dirty="0">
                <a:solidFill>
                  <a:srgbClr val="04A57E"/>
                </a:solidFill>
                <a:latin typeface="Montserrat"/>
                <a:sym typeface="Montserrat"/>
              </a:rPr>
              <a:t>Machine Learning Model Buliding</a:t>
            </a:r>
            <a:endParaRPr lang="en-IN" dirty="0"/>
          </a:p>
        </p:txBody>
      </p:sp>
      <p:pic>
        <p:nvPicPr>
          <p:cNvPr id="5" name="Picture 4">
            <a:extLst>
              <a:ext uri="{FF2B5EF4-FFF2-40B4-BE49-F238E27FC236}">
                <a16:creationId xmlns:a16="http://schemas.microsoft.com/office/drawing/2014/main" id="{F3803D48-0113-1C22-97A0-E56C0ED53260}"/>
              </a:ext>
            </a:extLst>
          </p:cNvPr>
          <p:cNvPicPr>
            <a:picLocks noChangeAspect="1"/>
          </p:cNvPicPr>
          <p:nvPr/>
        </p:nvPicPr>
        <p:blipFill rotWithShape="1">
          <a:blip r:embed="rId2"/>
          <a:srcRect l="22083" t="25925" r="45750" b="5694"/>
          <a:stretch/>
        </p:blipFill>
        <p:spPr>
          <a:xfrm>
            <a:off x="311700" y="731520"/>
            <a:ext cx="3574944" cy="4274820"/>
          </a:xfrm>
          <a:prstGeom prst="rect">
            <a:avLst/>
          </a:prstGeom>
        </p:spPr>
      </p:pic>
      <p:pic>
        <p:nvPicPr>
          <p:cNvPr id="7" name="Picture 6">
            <a:extLst>
              <a:ext uri="{FF2B5EF4-FFF2-40B4-BE49-F238E27FC236}">
                <a16:creationId xmlns:a16="http://schemas.microsoft.com/office/drawing/2014/main" id="{8616DBF0-EAD7-9A62-A814-BA62E71E7DB0}"/>
              </a:ext>
            </a:extLst>
          </p:cNvPr>
          <p:cNvPicPr>
            <a:picLocks noChangeAspect="1"/>
          </p:cNvPicPr>
          <p:nvPr/>
        </p:nvPicPr>
        <p:blipFill rotWithShape="1">
          <a:blip r:embed="rId3"/>
          <a:srcRect l="21999" t="19556" r="44585" b="5694"/>
          <a:stretch/>
        </p:blipFill>
        <p:spPr>
          <a:xfrm>
            <a:off x="4572000" y="731520"/>
            <a:ext cx="3505200" cy="4410505"/>
          </a:xfrm>
          <a:prstGeom prst="rect">
            <a:avLst/>
          </a:prstGeom>
        </p:spPr>
      </p:pic>
    </p:spTree>
    <p:extLst>
      <p:ext uri="{BB962C8B-B14F-4D97-AF65-F5344CB8AC3E}">
        <p14:creationId xmlns:p14="http://schemas.microsoft.com/office/powerpoint/2010/main" val="3749707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8E07F-5CB3-B293-4F51-AE68FF6C97DD}"/>
              </a:ext>
            </a:extLst>
          </p:cNvPr>
          <p:cNvSpPr>
            <a:spLocks noGrp="1"/>
          </p:cNvSpPr>
          <p:nvPr>
            <p:ph type="title"/>
          </p:nvPr>
        </p:nvSpPr>
        <p:spPr>
          <a:xfrm>
            <a:off x="311700" y="292850"/>
            <a:ext cx="8520600" cy="453910"/>
          </a:xfrm>
        </p:spPr>
        <p:txBody>
          <a:bodyPr/>
          <a:lstStyle/>
          <a:p>
            <a:r>
              <a:rPr lang="en" b="1" dirty="0">
                <a:solidFill>
                  <a:srgbClr val="04A57E"/>
                </a:solidFill>
                <a:latin typeface="Montserrat"/>
                <a:sym typeface="Montserrat"/>
              </a:rPr>
              <a:t>Machine Learning Model Buliding</a:t>
            </a:r>
            <a:endParaRPr lang="en-IN" dirty="0"/>
          </a:p>
        </p:txBody>
      </p:sp>
      <p:pic>
        <p:nvPicPr>
          <p:cNvPr id="5" name="Picture 4">
            <a:extLst>
              <a:ext uri="{FF2B5EF4-FFF2-40B4-BE49-F238E27FC236}">
                <a16:creationId xmlns:a16="http://schemas.microsoft.com/office/drawing/2014/main" id="{5A17C5B6-0710-161B-9AC1-887796008FAE}"/>
              </a:ext>
            </a:extLst>
          </p:cNvPr>
          <p:cNvPicPr>
            <a:picLocks noChangeAspect="1"/>
          </p:cNvPicPr>
          <p:nvPr/>
        </p:nvPicPr>
        <p:blipFill rotWithShape="1">
          <a:blip r:embed="rId2"/>
          <a:srcRect l="22000" t="20000" r="30833" b="5694"/>
          <a:stretch/>
        </p:blipFill>
        <p:spPr>
          <a:xfrm>
            <a:off x="0" y="746760"/>
            <a:ext cx="4831080" cy="4281124"/>
          </a:xfrm>
          <a:prstGeom prst="rect">
            <a:avLst/>
          </a:prstGeom>
        </p:spPr>
      </p:pic>
      <p:pic>
        <p:nvPicPr>
          <p:cNvPr id="7" name="Picture 6">
            <a:extLst>
              <a:ext uri="{FF2B5EF4-FFF2-40B4-BE49-F238E27FC236}">
                <a16:creationId xmlns:a16="http://schemas.microsoft.com/office/drawing/2014/main" id="{2628B86A-8E13-4528-4D4A-51B8FD11234C}"/>
              </a:ext>
            </a:extLst>
          </p:cNvPr>
          <p:cNvPicPr>
            <a:picLocks noChangeAspect="1"/>
          </p:cNvPicPr>
          <p:nvPr/>
        </p:nvPicPr>
        <p:blipFill rotWithShape="1">
          <a:blip r:embed="rId3"/>
          <a:srcRect l="22000" t="20148" r="31250" b="23407"/>
          <a:stretch/>
        </p:blipFill>
        <p:spPr>
          <a:xfrm>
            <a:off x="4869180" y="821644"/>
            <a:ext cx="4274820" cy="2903220"/>
          </a:xfrm>
          <a:prstGeom prst="rect">
            <a:avLst/>
          </a:prstGeom>
        </p:spPr>
      </p:pic>
    </p:spTree>
    <p:extLst>
      <p:ext uri="{BB962C8B-B14F-4D97-AF65-F5344CB8AC3E}">
        <p14:creationId xmlns:p14="http://schemas.microsoft.com/office/powerpoint/2010/main" val="1008779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13691-D268-490F-E59C-662A73F3815F}"/>
              </a:ext>
            </a:extLst>
          </p:cNvPr>
          <p:cNvSpPr>
            <a:spLocks noGrp="1"/>
          </p:cNvSpPr>
          <p:nvPr>
            <p:ph type="title"/>
          </p:nvPr>
        </p:nvSpPr>
        <p:spPr>
          <a:xfrm>
            <a:off x="311700" y="292850"/>
            <a:ext cx="8520600" cy="446290"/>
          </a:xfrm>
        </p:spPr>
        <p:txBody>
          <a:bodyPr/>
          <a:lstStyle/>
          <a:p>
            <a:r>
              <a:rPr lang="en" b="1" dirty="0">
                <a:solidFill>
                  <a:srgbClr val="04A57E"/>
                </a:solidFill>
                <a:latin typeface="Montserrat"/>
                <a:sym typeface="Montserrat"/>
              </a:rPr>
              <a:t>Machine Learning Model Buliding</a:t>
            </a:r>
            <a:endParaRPr lang="en-IN" dirty="0"/>
          </a:p>
        </p:txBody>
      </p:sp>
      <p:pic>
        <p:nvPicPr>
          <p:cNvPr id="5" name="Picture 4">
            <a:extLst>
              <a:ext uri="{FF2B5EF4-FFF2-40B4-BE49-F238E27FC236}">
                <a16:creationId xmlns:a16="http://schemas.microsoft.com/office/drawing/2014/main" id="{B9135601-CEFF-19B3-2C45-97E7F00752D9}"/>
              </a:ext>
            </a:extLst>
          </p:cNvPr>
          <p:cNvPicPr>
            <a:picLocks noChangeAspect="1"/>
          </p:cNvPicPr>
          <p:nvPr/>
        </p:nvPicPr>
        <p:blipFill rotWithShape="1">
          <a:blip r:embed="rId2"/>
          <a:srcRect l="22167" t="22667" r="25500" b="18963"/>
          <a:stretch/>
        </p:blipFill>
        <p:spPr>
          <a:xfrm>
            <a:off x="403860" y="830579"/>
            <a:ext cx="6598920" cy="4140087"/>
          </a:xfrm>
          <a:prstGeom prst="rect">
            <a:avLst/>
          </a:prstGeom>
        </p:spPr>
      </p:pic>
    </p:spTree>
    <p:extLst>
      <p:ext uri="{BB962C8B-B14F-4D97-AF65-F5344CB8AC3E}">
        <p14:creationId xmlns:p14="http://schemas.microsoft.com/office/powerpoint/2010/main" val="1146286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05253-3308-2800-9AC2-560D3A4A0240}"/>
              </a:ext>
            </a:extLst>
          </p:cNvPr>
          <p:cNvSpPr>
            <a:spLocks noGrp="1"/>
          </p:cNvSpPr>
          <p:nvPr>
            <p:ph type="title"/>
          </p:nvPr>
        </p:nvSpPr>
        <p:spPr>
          <a:xfrm>
            <a:off x="311700" y="300470"/>
            <a:ext cx="8520600" cy="423430"/>
          </a:xfrm>
        </p:spPr>
        <p:txBody>
          <a:bodyPr/>
          <a:lstStyle/>
          <a:p>
            <a:r>
              <a:rPr lang="en" b="1" dirty="0">
                <a:solidFill>
                  <a:srgbClr val="04A57E"/>
                </a:solidFill>
                <a:latin typeface="Montserrat"/>
                <a:sym typeface="Montserrat"/>
              </a:rPr>
              <a:t>Machine Learning Model Buliding</a:t>
            </a:r>
            <a:endParaRPr lang="en-IN" dirty="0"/>
          </a:p>
        </p:txBody>
      </p:sp>
      <p:pic>
        <p:nvPicPr>
          <p:cNvPr id="5" name="Picture 4">
            <a:extLst>
              <a:ext uri="{FF2B5EF4-FFF2-40B4-BE49-F238E27FC236}">
                <a16:creationId xmlns:a16="http://schemas.microsoft.com/office/drawing/2014/main" id="{65F3E800-C95D-ABFD-A016-766003D04352}"/>
              </a:ext>
            </a:extLst>
          </p:cNvPr>
          <p:cNvPicPr>
            <a:picLocks noChangeAspect="1"/>
          </p:cNvPicPr>
          <p:nvPr/>
        </p:nvPicPr>
        <p:blipFill rotWithShape="1">
          <a:blip r:embed="rId2"/>
          <a:srcRect l="22167" t="21185" r="19750" b="14223"/>
          <a:stretch/>
        </p:blipFill>
        <p:spPr>
          <a:xfrm>
            <a:off x="236220" y="807720"/>
            <a:ext cx="6454140" cy="4037310"/>
          </a:xfrm>
          <a:prstGeom prst="rect">
            <a:avLst/>
          </a:prstGeom>
        </p:spPr>
      </p:pic>
    </p:spTree>
    <p:extLst>
      <p:ext uri="{BB962C8B-B14F-4D97-AF65-F5344CB8AC3E}">
        <p14:creationId xmlns:p14="http://schemas.microsoft.com/office/powerpoint/2010/main" val="16379185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3736-D40E-DCCD-4FC7-A46A4310F932}"/>
              </a:ext>
            </a:extLst>
          </p:cNvPr>
          <p:cNvSpPr>
            <a:spLocks noGrp="1"/>
          </p:cNvSpPr>
          <p:nvPr>
            <p:ph type="title"/>
          </p:nvPr>
        </p:nvSpPr>
        <p:spPr>
          <a:xfrm>
            <a:off x="311700" y="292850"/>
            <a:ext cx="8520600" cy="453910"/>
          </a:xfrm>
        </p:spPr>
        <p:txBody>
          <a:bodyPr/>
          <a:lstStyle/>
          <a:p>
            <a:r>
              <a:rPr lang="en" b="1" dirty="0">
                <a:solidFill>
                  <a:srgbClr val="04A57E"/>
                </a:solidFill>
                <a:latin typeface="Montserrat"/>
                <a:sym typeface="Montserrat"/>
              </a:rPr>
              <a:t>Machine Learning Model Buliding</a:t>
            </a:r>
            <a:endParaRPr lang="en-IN" dirty="0"/>
          </a:p>
        </p:txBody>
      </p:sp>
      <p:pic>
        <p:nvPicPr>
          <p:cNvPr id="5" name="Picture 4">
            <a:extLst>
              <a:ext uri="{FF2B5EF4-FFF2-40B4-BE49-F238E27FC236}">
                <a16:creationId xmlns:a16="http://schemas.microsoft.com/office/drawing/2014/main" id="{D9E1919F-515A-FF20-D341-42C37EE3629E}"/>
              </a:ext>
            </a:extLst>
          </p:cNvPr>
          <p:cNvPicPr>
            <a:picLocks noChangeAspect="1"/>
          </p:cNvPicPr>
          <p:nvPr/>
        </p:nvPicPr>
        <p:blipFill rotWithShape="1">
          <a:blip r:embed="rId2"/>
          <a:srcRect l="21917" t="20148" r="30250" b="8445"/>
          <a:stretch/>
        </p:blipFill>
        <p:spPr>
          <a:xfrm>
            <a:off x="381000" y="746760"/>
            <a:ext cx="5227320" cy="4389492"/>
          </a:xfrm>
          <a:prstGeom prst="rect">
            <a:avLst/>
          </a:prstGeom>
        </p:spPr>
      </p:pic>
    </p:spTree>
    <p:extLst>
      <p:ext uri="{BB962C8B-B14F-4D97-AF65-F5344CB8AC3E}">
        <p14:creationId xmlns:p14="http://schemas.microsoft.com/office/powerpoint/2010/main" val="1055524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1FAF9-0582-D51E-12CD-8A842EA6BB25}"/>
              </a:ext>
            </a:extLst>
          </p:cNvPr>
          <p:cNvSpPr>
            <a:spLocks noGrp="1"/>
          </p:cNvSpPr>
          <p:nvPr>
            <p:ph type="title"/>
          </p:nvPr>
        </p:nvSpPr>
        <p:spPr>
          <a:xfrm>
            <a:off x="311700" y="292850"/>
            <a:ext cx="8520600" cy="415810"/>
          </a:xfrm>
        </p:spPr>
        <p:txBody>
          <a:bodyPr/>
          <a:lstStyle/>
          <a:p>
            <a:r>
              <a:rPr lang="en" b="1" dirty="0">
                <a:solidFill>
                  <a:srgbClr val="04A57E"/>
                </a:solidFill>
                <a:latin typeface="Montserrat"/>
                <a:sym typeface="Montserrat"/>
              </a:rPr>
              <a:t>Machine Learning Model Buliding</a:t>
            </a:r>
            <a:endParaRPr lang="en-IN" dirty="0"/>
          </a:p>
        </p:txBody>
      </p:sp>
      <p:pic>
        <p:nvPicPr>
          <p:cNvPr id="5" name="Picture 4">
            <a:extLst>
              <a:ext uri="{FF2B5EF4-FFF2-40B4-BE49-F238E27FC236}">
                <a16:creationId xmlns:a16="http://schemas.microsoft.com/office/drawing/2014/main" id="{D57E331E-02D0-71EB-8BF6-34B932EBD0DF}"/>
              </a:ext>
            </a:extLst>
          </p:cNvPr>
          <p:cNvPicPr>
            <a:picLocks noChangeAspect="1"/>
          </p:cNvPicPr>
          <p:nvPr/>
        </p:nvPicPr>
        <p:blipFill rotWithShape="1">
          <a:blip r:embed="rId2"/>
          <a:srcRect l="25000" t="18963" r="50000" b="5693"/>
          <a:stretch/>
        </p:blipFill>
        <p:spPr>
          <a:xfrm>
            <a:off x="311700" y="784859"/>
            <a:ext cx="2561040" cy="4341545"/>
          </a:xfrm>
          <a:prstGeom prst="rect">
            <a:avLst/>
          </a:prstGeom>
        </p:spPr>
      </p:pic>
      <p:pic>
        <p:nvPicPr>
          <p:cNvPr id="7" name="Picture 6">
            <a:extLst>
              <a:ext uri="{FF2B5EF4-FFF2-40B4-BE49-F238E27FC236}">
                <a16:creationId xmlns:a16="http://schemas.microsoft.com/office/drawing/2014/main" id="{1909EF86-4ABB-73CB-BA90-0E959384669C}"/>
              </a:ext>
            </a:extLst>
          </p:cNvPr>
          <p:cNvPicPr>
            <a:picLocks noChangeAspect="1"/>
          </p:cNvPicPr>
          <p:nvPr/>
        </p:nvPicPr>
        <p:blipFill rotWithShape="1">
          <a:blip r:embed="rId3"/>
          <a:srcRect l="18918" t="54370" r="41250" b="18518"/>
          <a:stretch/>
        </p:blipFill>
        <p:spPr>
          <a:xfrm>
            <a:off x="3345180" y="2903219"/>
            <a:ext cx="5562600" cy="2129615"/>
          </a:xfrm>
          <a:prstGeom prst="rect">
            <a:avLst/>
          </a:prstGeom>
        </p:spPr>
      </p:pic>
    </p:spTree>
    <p:extLst>
      <p:ext uri="{BB962C8B-B14F-4D97-AF65-F5344CB8AC3E}">
        <p14:creationId xmlns:p14="http://schemas.microsoft.com/office/powerpoint/2010/main" val="23723974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311700" y="192350"/>
            <a:ext cx="8520600" cy="8010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1800" b="1">
                <a:solidFill>
                  <a:srgbClr val="04A57E"/>
                </a:solidFill>
                <a:latin typeface="Montserrat"/>
                <a:ea typeface="Montserrat"/>
                <a:cs typeface="Montserrat"/>
                <a:sym typeface="Montserrat"/>
              </a:rPr>
              <a:t>Endnotes</a:t>
            </a:r>
            <a:endParaRPr sz="1800" b="1">
              <a:solidFill>
                <a:srgbClr val="04A57E"/>
              </a:solidFill>
              <a:latin typeface="Montserrat"/>
              <a:ea typeface="Montserrat"/>
              <a:cs typeface="Montserrat"/>
              <a:sym typeface="Montserrat"/>
            </a:endParaRPr>
          </a:p>
        </p:txBody>
      </p:sp>
      <p:sp>
        <p:nvSpPr>
          <p:cNvPr id="123" name="Google Shape;123;p24"/>
          <p:cNvSpPr txBox="1"/>
          <p:nvPr/>
        </p:nvSpPr>
        <p:spPr>
          <a:xfrm>
            <a:off x="4752112" y="993350"/>
            <a:ext cx="3632658" cy="180046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Montserrat"/>
                <a:ea typeface="Montserrat"/>
                <a:cs typeface="Montserrat"/>
                <a:sym typeface="Montserrat"/>
              </a:rPr>
              <a:t>Reference Links:- </a:t>
            </a:r>
            <a:endParaRPr b="1" dirty="0">
              <a:latin typeface="Montserrat"/>
              <a:ea typeface="Montserrat"/>
              <a:cs typeface="Montserrat"/>
              <a:sym typeface="Montserrat"/>
            </a:endParaRPr>
          </a:p>
          <a:p>
            <a:pPr marL="0" lvl="0" indent="0" algn="l" rtl="0">
              <a:spcBef>
                <a:spcPts val="0"/>
              </a:spcBef>
              <a:spcAft>
                <a:spcPts val="0"/>
              </a:spcAft>
              <a:buNone/>
            </a:pPr>
            <a:endParaRPr b="1" dirty="0">
              <a:latin typeface="Montserrat"/>
              <a:ea typeface="Montserrat"/>
              <a:cs typeface="Montserrat"/>
              <a:sym typeface="Montserrat"/>
            </a:endParaRPr>
          </a:p>
          <a:p>
            <a:pPr marL="742950" lvl="0" indent="-285750" algn="l" rtl="0">
              <a:lnSpc>
                <a:spcPct val="150000"/>
              </a:lnSpc>
              <a:spcBef>
                <a:spcPts val="0"/>
              </a:spcBef>
              <a:spcAft>
                <a:spcPts val="0"/>
              </a:spcAft>
              <a:buFont typeface="Arial" panose="020B0604020202020204" pitchFamily="34" charset="0"/>
              <a:buChar char="•"/>
            </a:pPr>
            <a:r>
              <a:rPr lang="en-IN" dirty="0">
                <a:latin typeface="Montserrat"/>
                <a:ea typeface="Montserrat"/>
                <a:cs typeface="Montserrat"/>
                <a:sym typeface="Montserrat"/>
              </a:rPr>
              <a:t>GitHub </a:t>
            </a:r>
            <a:r>
              <a:rPr lang="en-IN" dirty="0">
                <a:latin typeface="Montserrat"/>
                <a:ea typeface="Montserrat"/>
                <a:cs typeface="Montserrat"/>
                <a:sym typeface="Montserrat"/>
                <a:hlinkClick r:id="rId3"/>
              </a:rPr>
              <a:t>Repo Link</a:t>
            </a:r>
            <a:endParaRPr lang="en-IN" dirty="0">
              <a:latin typeface="Montserrat"/>
              <a:ea typeface="Montserrat"/>
              <a:cs typeface="Montserrat"/>
              <a:sym typeface="Montserrat"/>
            </a:endParaRPr>
          </a:p>
          <a:p>
            <a:pPr marL="742950" lvl="0" indent="-285750" algn="l" rtl="0">
              <a:lnSpc>
                <a:spcPct val="150000"/>
              </a:lnSpc>
              <a:spcBef>
                <a:spcPts val="0"/>
              </a:spcBef>
              <a:spcAft>
                <a:spcPts val="0"/>
              </a:spcAft>
              <a:buFont typeface="Arial" panose="020B0604020202020204" pitchFamily="34" charset="0"/>
              <a:buChar char="•"/>
            </a:pPr>
            <a:r>
              <a:rPr lang="en-IN" dirty="0" err="1">
                <a:latin typeface="Montserrat"/>
                <a:ea typeface="Montserrat"/>
                <a:cs typeface="Montserrat"/>
                <a:sym typeface="Montserrat"/>
                <a:hlinkClick r:id="rId4"/>
              </a:rPr>
              <a:t>Streamlit</a:t>
            </a:r>
            <a:r>
              <a:rPr lang="en-IN" dirty="0">
                <a:latin typeface="Montserrat"/>
                <a:ea typeface="Montserrat"/>
                <a:cs typeface="Montserrat"/>
                <a:sym typeface="Montserrat"/>
                <a:hlinkClick r:id="rId4"/>
              </a:rPr>
              <a:t> App Weblink</a:t>
            </a:r>
            <a:endParaRPr lang="en-IN" dirty="0">
              <a:latin typeface="Montserrat"/>
              <a:ea typeface="Montserrat"/>
              <a:cs typeface="Montserrat"/>
              <a:sym typeface="Montserrat"/>
            </a:endParaRPr>
          </a:p>
          <a:p>
            <a:pPr marL="457200" lvl="0" algn="l" rtl="0">
              <a:lnSpc>
                <a:spcPct val="150000"/>
              </a:lnSpc>
              <a:spcBef>
                <a:spcPts val="0"/>
              </a:spcBef>
              <a:spcAft>
                <a:spcPts val="0"/>
              </a:spcAft>
            </a:pPr>
            <a:endParaRPr lang="en-IN" dirty="0">
              <a:latin typeface="Montserrat"/>
              <a:ea typeface="Montserrat"/>
              <a:cs typeface="Montserrat"/>
              <a:sym typeface="Montserrat"/>
            </a:endParaRPr>
          </a:p>
          <a:p>
            <a:pPr marL="457200" lvl="0" indent="0" algn="l" rtl="0">
              <a:spcBef>
                <a:spcPts val="0"/>
              </a:spcBef>
              <a:spcAft>
                <a:spcPts val="0"/>
              </a:spcAft>
              <a:buNone/>
            </a:pPr>
            <a:endParaRPr dirty="0">
              <a:latin typeface="Montserrat"/>
              <a:ea typeface="Montserrat"/>
              <a:cs typeface="Montserrat"/>
              <a:sym typeface="Montserrat"/>
            </a:endParaRPr>
          </a:p>
        </p:txBody>
      </p:sp>
      <p:sp>
        <p:nvSpPr>
          <p:cNvPr id="2" name="TextBox 1">
            <a:extLst>
              <a:ext uri="{FF2B5EF4-FFF2-40B4-BE49-F238E27FC236}">
                <a16:creationId xmlns:a16="http://schemas.microsoft.com/office/drawing/2014/main" id="{405FC135-E294-4079-B057-934952055239}"/>
              </a:ext>
            </a:extLst>
          </p:cNvPr>
          <p:cNvSpPr txBox="1"/>
          <p:nvPr/>
        </p:nvSpPr>
        <p:spPr>
          <a:xfrm>
            <a:off x="296459" y="870055"/>
            <a:ext cx="4455654" cy="2573590"/>
          </a:xfrm>
          <a:prstGeom prst="rect">
            <a:avLst/>
          </a:prstGeom>
          <a:noFill/>
        </p:spPr>
        <p:txBody>
          <a:bodyPr wrap="square" rtlCol="0">
            <a:spAutoFit/>
          </a:bodyPr>
          <a:lstStyle/>
          <a:p>
            <a:pPr>
              <a:lnSpc>
                <a:spcPct val="150000"/>
              </a:lnSpc>
            </a:pPr>
            <a:r>
              <a:rPr lang="en-IN" sz="1600" b="1" dirty="0">
                <a:latin typeface="Montserrat"/>
              </a:rPr>
              <a:t>About Me :</a:t>
            </a:r>
          </a:p>
          <a:p>
            <a:pPr marL="285750" indent="-285750">
              <a:lnSpc>
                <a:spcPct val="150000"/>
              </a:lnSpc>
              <a:buFont typeface="Arial" panose="020B0604020202020204" pitchFamily="34" charset="0"/>
              <a:buChar char="•"/>
            </a:pPr>
            <a:r>
              <a:rPr lang="en-IN" sz="1600" dirty="0">
                <a:latin typeface="Montserrat"/>
              </a:rPr>
              <a:t>Name</a:t>
            </a:r>
            <a:r>
              <a:rPr lang="en-IN" sz="1600" dirty="0"/>
              <a:t> – Sonali Sharma</a:t>
            </a:r>
          </a:p>
          <a:p>
            <a:pPr marL="285750" indent="-285750">
              <a:lnSpc>
                <a:spcPct val="150000"/>
              </a:lnSpc>
              <a:buFont typeface="Arial" panose="020B0604020202020204" pitchFamily="34" charset="0"/>
              <a:buChar char="•"/>
            </a:pPr>
            <a:r>
              <a:rPr lang="en-IN" sz="1600" dirty="0">
                <a:latin typeface="Montserrat"/>
              </a:rPr>
              <a:t>Course</a:t>
            </a:r>
            <a:r>
              <a:rPr lang="en-IN" sz="1600" dirty="0"/>
              <a:t> – Data Science With Python career Program (ChatGPT Included)</a:t>
            </a:r>
          </a:p>
          <a:p>
            <a:pPr marL="285750" indent="-285750" algn="l" fontAlgn="auto">
              <a:buFont typeface="Arial" panose="020B0604020202020204" pitchFamily="34" charset="0"/>
              <a:buChar char="•"/>
            </a:pPr>
            <a:r>
              <a:rPr lang="en-IN" sz="1600" dirty="0">
                <a:latin typeface="Montserrat"/>
              </a:rPr>
              <a:t>LinkedIn</a:t>
            </a:r>
            <a:r>
              <a:rPr lang="en-IN" sz="1600" dirty="0"/>
              <a:t> - </a:t>
            </a:r>
            <a:r>
              <a:rPr lang="en-IN" sz="2000" b="0" i="0" dirty="0">
                <a:effectLst/>
                <a:latin typeface="var(--artdeco-reset-typography-font-family-sans)"/>
                <a:hlinkClick r:id="rId5"/>
              </a:rPr>
              <a:t>Sonali</a:t>
            </a:r>
            <a:endParaRPr lang="en-IN" sz="1600" dirty="0"/>
          </a:p>
          <a:p>
            <a:pPr marL="285750" indent="-285750">
              <a:lnSpc>
                <a:spcPct val="150000"/>
              </a:lnSpc>
              <a:buFont typeface="Arial" panose="020B0604020202020204" pitchFamily="34" charset="0"/>
              <a:buChar char="•"/>
            </a:pPr>
            <a:r>
              <a:rPr lang="en-IN" sz="1600" dirty="0">
                <a:latin typeface="Montserrat"/>
              </a:rPr>
              <a:t>GitHub</a:t>
            </a:r>
            <a:r>
              <a:rPr lang="en-IN" sz="1600" dirty="0"/>
              <a:t> - </a:t>
            </a:r>
            <a:r>
              <a:rPr lang="en-IN" sz="1600" dirty="0">
                <a:hlinkClick r:id="rId6"/>
              </a:rPr>
              <a:t>https://github.com/Sonali-0703</a:t>
            </a:r>
            <a:endParaRPr lang="en-IN" sz="1600" dirty="0"/>
          </a:p>
          <a:p>
            <a:pPr marL="285750" indent="-285750">
              <a:lnSpc>
                <a:spcPct val="150000"/>
              </a:lnSpc>
              <a:buFont typeface="Arial" panose="020B0604020202020204" pitchFamily="34" charset="0"/>
              <a:buChar char="•"/>
            </a:pPr>
            <a:r>
              <a:rPr lang="en-IN" sz="1600" dirty="0">
                <a:latin typeface="Montserrat"/>
              </a:rPr>
              <a:t>Email</a:t>
            </a:r>
            <a:r>
              <a:rPr lang="en-IN" sz="1600" dirty="0"/>
              <a:t> –</a:t>
            </a:r>
            <a:r>
              <a:rPr lang="en-IN" sz="1600" dirty="0">
                <a:hlinkClick r:id="rId7"/>
              </a:rPr>
              <a:t>sonalisharma9594@gmail.com</a:t>
            </a:r>
            <a:endParaRPr lang="en-IN" sz="16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141D3-71CD-434D-9ABB-6F9AFEA25510}"/>
              </a:ext>
            </a:extLst>
          </p:cNvPr>
          <p:cNvSpPr>
            <a:spLocks noGrp="1"/>
          </p:cNvSpPr>
          <p:nvPr>
            <p:ph type="title"/>
          </p:nvPr>
        </p:nvSpPr>
        <p:spPr/>
        <p:txBody>
          <a:bodyPr/>
          <a:lstStyle/>
          <a:p>
            <a:r>
              <a:rPr lang="en-IN" sz="2220" b="1" dirty="0">
                <a:latin typeface="Montserrat"/>
              </a:rPr>
              <a:t>END</a:t>
            </a:r>
          </a:p>
        </p:txBody>
      </p:sp>
      <p:pic>
        <p:nvPicPr>
          <p:cNvPr id="5" name="Google Shape;136;g221e220ba79_0_6">
            <a:extLst>
              <a:ext uri="{FF2B5EF4-FFF2-40B4-BE49-F238E27FC236}">
                <a16:creationId xmlns:a16="http://schemas.microsoft.com/office/drawing/2014/main" id="{8E9BDF7A-43C3-4D08-942F-95AF2C0A759E}"/>
              </a:ext>
            </a:extLst>
          </p:cNvPr>
          <p:cNvPicPr preferRelativeResize="0"/>
          <p:nvPr/>
        </p:nvPicPr>
        <p:blipFill rotWithShape="1">
          <a:blip r:embed="rId2">
            <a:alphaModFix/>
          </a:blip>
          <a:srcRect/>
          <a:stretch/>
        </p:blipFill>
        <p:spPr>
          <a:xfrm>
            <a:off x="1769775" y="886762"/>
            <a:ext cx="5604450" cy="3369975"/>
          </a:xfrm>
          <a:prstGeom prst="rect">
            <a:avLst/>
          </a:prstGeom>
          <a:noFill/>
          <a:ln>
            <a:noFill/>
          </a:ln>
        </p:spPr>
      </p:pic>
    </p:spTree>
    <p:extLst>
      <p:ext uri="{BB962C8B-B14F-4D97-AF65-F5344CB8AC3E}">
        <p14:creationId xmlns:p14="http://schemas.microsoft.com/office/powerpoint/2010/main" val="1742804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E02E17-D90A-7FAA-2C45-17EC978FB355}"/>
              </a:ext>
            </a:extLst>
          </p:cNvPr>
          <p:cNvSpPr>
            <a:spLocks noGrp="1"/>
          </p:cNvSpPr>
          <p:nvPr>
            <p:ph type="body" idx="1"/>
          </p:nvPr>
        </p:nvSpPr>
        <p:spPr>
          <a:xfrm>
            <a:off x="4099010" y="3648868"/>
            <a:ext cx="4252510" cy="801688"/>
          </a:xfrm>
        </p:spPr>
        <p:txBody>
          <a:bodyPr>
            <a:normAutofit lnSpcReduction="10000"/>
          </a:bodyPr>
          <a:lstStyle/>
          <a:p>
            <a:pPr>
              <a:buFont typeface="Arial" panose="020B0604020202020204" pitchFamily="34" charset="0"/>
              <a:buChar char="•"/>
            </a:pPr>
            <a:r>
              <a:rPr lang="en-IN" dirty="0"/>
              <a:t>These analysis shows distribution of different type of sellers, distribution of transmission and count of fuel types.</a:t>
            </a:r>
          </a:p>
        </p:txBody>
      </p:sp>
      <p:sp>
        <p:nvSpPr>
          <p:cNvPr id="4" name="Google Shape;80;p17">
            <a:extLst>
              <a:ext uri="{FF2B5EF4-FFF2-40B4-BE49-F238E27FC236}">
                <a16:creationId xmlns:a16="http://schemas.microsoft.com/office/drawing/2014/main" id="{05BDD35D-1A50-3891-FDAA-8BA7BFBE458F}"/>
              </a:ext>
            </a:extLst>
          </p:cNvPr>
          <p:cNvSpPr txBox="1">
            <a:spLocks noGrp="1"/>
          </p:cNvSpPr>
          <p:nvPr>
            <p:ph type="title"/>
          </p:nvPr>
        </p:nvSpPr>
        <p:spPr>
          <a:xfrm>
            <a:off x="75650" y="292099"/>
            <a:ext cx="8521700" cy="801688"/>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4200"/>
              <a:buNone/>
            </a:pPr>
            <a:r>
              <a:rPr lang="en" sz="1800" b="1" dirty="0">
                <a:solidFill>
                  <a:srgbClr val="04A57E"/>
                </a:solidFill>
                <a:latin typeface="Montserrat"/>
                <a:ea typeface="Montserrat"/>
                <a:cs typeface="Montserrat"/>
                <a:sym typeface="Montserrat"/>
              </a:rPr>
              <a:t>Data Exploration (</a:t>
            </a:r>
            <a:r>
              <a:rPr lang="en-IN" sz="1800" b="1" dirty="0">
                <a:solidFill>
                  <a:srgbClr val="04A57E"/>
                </a:solidFill>
                <a:latin typeface="Montserrat"/>
                <a:ea typeface="Montserrat"/>
                <a:cs typeface="Montserrat"/>
                <a:sym typeface="Montserrat"/>
              </a:rPr>
              <a:t>Using Excel)</a:t>
            </a:r>
            <a:r>
              <a:rPr lang="en" sz="1800" b="1" dirty="0">
                <a:solidFill>
                  <a:srgbClr val="04A57E"/>
                </a:solidFill>
                <a:latin typeface="Montserrat"/>
                <a:ea typeface="Montserrat"/>
                <a:cs typeface="Montserrat"/>
                <a:sym typeface="Montserrat"/>
              </a:rPr>
              <a:t> </a:t>
            </a:r>
            <a:endParaRPr sz="1800" b="1" dirty="0">
              <a:solidFill>
                <a:srgbClr val="04A57E"/>
              </a:solidFill>
              <a:latin typeface="Montserrat"/>
              <a:ea typeface="Montserrat"/>
              <a:cs typeface="Montserrat"/>
              <a:sym typeface="Montserrat"/>
            </a:endParaRPr>
          </a:p>
        </p:txBody>
      </p:sp>
      <p:pic>
        <p:nvPicPr>
          <p:cNvPr id="6" name="Picture 5">
            <a:extLst>
              <a:ext uri="{FF2B5EF4-FFF2-40B4-BE49-F238E27FC236}">
                <a16:creationId xmlns:a16="http://schemas.microsoft.com/office/drawing/2014/main" id="{4F0BDAB8-B382-119F-1BF3-E8566F99A0F7}"/>
              </a:ext>
            </a:extLst>
          </p:cNvPr>
          <p:cNvPicPr>
            <a:picLocks noChangeAspect="1"/>
          </p:cNvPicPr>
          <p:nvPr/>
        </p:nvPicPr>
        <p:blipFill>
          <a:blip r:embed="rId2"/>
          <a:stretch>
            <a:fillRect/>
          </a:stretch>
        </p:blipFill>
        <p:spPr>
          <a:xfrm>
            <a:off x="4401557" y="1093788"/>
            <a:ext cx="4362174" cy="2190432"/>
          </a:xfrm>
          <a:prstGeom prst="rect">
            <a:avLst/>
          </a:prstGeom>
        </p:spPr>
      </p:pic>
      <p:pic>
        <p:nvPicPr>
          <p:cNvPr id="8" name="Picture 7">
            <a:extLst>
              <a:ext uri="{FF2B5EF4-FFF2-40B4-BE49-F238E27FC236}">
                <a16:creationId xmlns:a16="http://schemas.microsoft.com/office/drawing/2014/main" id="{764D14B1-B852-2A6D-D3A2-9E8CFB8742C9}"/>
              </a:ext>
            </a:extLst>
          </p:cNvPr>
          <p:cNvPicPr>
            <a:picLocks noChangeAspect="1"/>
          </p:cNvPicPr>
          <p:nvPr/>
        </p:nvPicPr>
        <p:blipFill>
          <a:blip r:embed="rId3"/>
          <a:stretch>
            <a:fillRect/>
          </a:stretch>
        </p:blipFill>
        <p:spPr>
          <a:xfrm>
            <a:off x="236220" y="960044"/>
            <a:ext cx="3317503" cy="1937838"/>
          </a:xfrm>
          <a:prstGeom prst="rect">
            <a:avLst/>
          </a:prstGeom>
        </p:spPr>
      </p:pic>
      <p:pic>
        <p:nvPicPr>
          <p:cNvPr id="10" name="Picture 9">
            <a:extLst>
              <a:ext uri="{FF2B5EF4-FFF2-40B4-BE49-F238E27FC236}">
                <a16:creationId xmlns:a16="http://schemas.microsoft.com/office/drawing/2014/main" id="{2E426B74-E9F7-5087-DBA0-9F0E40106AE1}"/>
              </a:ext>
            </a:extLst>
          </p:cNvPr>
          <p:cNvPicPr>
            <a:picLocks noChangeAspect="1"/>
          </p:cNvPicPr>
          <p:nvPr/>
        </p:nvPicPr>
        <p:blipFill>
          <a:blip r:embed="rId4"/>
          <a:stretch>
            <a:fillRect/>
          </a:stretch>
        </p:blipFill>
        <p:spPr>
          <a:xfrm>
            <a:off x="236220" y="3151718"/>
            <a:ext cx="3413494" cy="1750133"/>
          </a:xfrm>
          <a:prstGeom prst="rect">
            <a:avLst/>
          </a:prstGeom>
        </p:spPr>
      </p:pic>
    </p:spTree>
    <p:extLst>
      <p:ext uri="{BB962C8B-B14F-4D97-AF65-F5344CB8AC3E}">
        <p14:creationId xmlns:p14="http://schemas.microsoft.com/office/powerpoint/2010/main" val="3328374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E02E17-D90A-7FAA-2C45-17EC978FB355}"/>
              </a:ext>
            </a:extLst>
          </p:cNvPr>
          <p:cNvSpPr>
            <a:spLocks noGrp="1"/>
          </p:cNvSpPr>
          <p:nvPr>
            <p:ph type="body" idx="1"/>
          </p:nvPr>
        </p:nvSpPr>
        <p:spPr>
          <a:xfrm>
            <a:off x="5806440" y="1093787"/>
            <a:ext cx="2720340" cy="1069327"/>
          </a:xfrm>
        </p:spPr>
        <p:txBody>
          <a:bodyPr>
            <a:normAutofit/>
          </a:bodyPr>
          <a:lstStyle/>
          <a:p>
            <a:pPr>
              <a:buFont typeface="Arial" panose="020B0604020202020204" pitchFamily="34" charset="0"/>
              <a:buChar char="•"/>
            </a:pPr>
            <a:r>
              <a:rPr lang="en-IN" dirty="0"/>
              <a:t>Top 10 Car Brands by count.</a:t>
            </a:r>
          </a:p>
          <a:p>
            <a:pPr>
              <a:buFont typeface="Arial" panose="020B0604020202020204" pitchFamily="34" charset="0"/>
              <a:buChar char="•"/>
            </a:pPr>
            <a:r>
              <a:rPr lang="en-IN" dirty="0"/>
              <a:t>Maruti and Hyundai are the top most selling cars.</a:t>
            </a:r>
          </a:p>
        </p:txBody>
      </p:sp>
      <p:sp>
        <p:nvSpPr>
          <p:cNvPr id="4" name="Google Shape;80;p17">
            <a:extLst>
              <a:ext uri="{FF2B5EF4-FFF2-40B4-BE49-F238E27FC236}">
                <a16:creationId xmlns:a16="http://schemas.microsoft.com/office/drawing/2014/main" id="{05BDD35D-1A50-3891-FDAA-8BA7BFBE458F}"/>
              </a:ext>
            </a:extLst>
          </p:cNvPr>
          <p:cNvSpPr txBox="1">
            <a:spLocks noGrp="1"/>
          </p:cNvSpPr>
          <p:nvPr>
            <p:ph type="title"/>
          </p:nvPr>
        </p:nvSpPr>
        <p:spPr>
          <a:xfrm>
            <a:off x="75650" y="292099"/>
            <a:ext cx="8521700" cy="801688"/>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4200"/>
              <a:buNone/>
            </a:pPr>
            <a:r>
              <a:rPr lang="en" sz="1800" b="1" dirty="0">
                <a:solidFill>
                  <a:srgbClr val="04A57E"/>
                </a:solidFill>
                <a:latin typeface="Montserrat"/>
                <a:ea typeface="Montserrat"/>
                <a:cs typeface="Montserrat"/>
                <a:sym typeface="Montserrat"/>
              </a:rPr>
              <a:t>Data Exploration (</a:t>
            </a:r>
            <a:r>
              <a:rPr lang="en-IN" sz="1800" b="1" dirty="0">
                <a:solidFill>
                  <a:srgbClr val="04A57E"/>
                </a:solidFill>
                <a:latin typeface="Montserrat"/>
                <a:ea typeface="Montserrat"/>
                <a:cs typeface="Montserrat"/>
                <a:sym typeface="Montserrat"/>
              </a:rPr>
              <a:t>Using Excel)</a:t>
            </a:r>
            <a:r>
              <a:rPr lang="en" sz="1800" b="1" dirty="0">
                <a:solidFill>
                  <a:srgbClr val="04A57E"/>
                </a:solidFill>
                <a:latin typeface="Montserrat"/>
                <a:ea typeface="Montserrat"/>
                <a:cs typeface="Montserrat"/>
                <a:sym typeface="Montserrat"/>
              </a:rPr>
              <a:t> </a:t>
            </a:r>
            <a:endParaRPr sz="1800" b="1" dirty="0">
              <a:solidFill>
                <a:srgbClr val="04A57E"/>
              </a:solidFill>
              <a:latin typeface="Montserrat"/>
              <a:ea typeface="Montserrat"/>
              <a:cs typeface="Montserrat"/>
              <a:sym typeface="Montserrat"/>
            </a:endParaRPr>
          </a:p>
        </p:txBody>
      </p:sp>
      <p:pic>
        <p:nvPicPr>
          <p:cNvPr id="5" name="Picture 4">
            <a:extLst>
              <a:ext uri="{FF2B5EF4-FFF2-40B4-BE49-F238E27FC236}">
                <a16:creationId xmlns:a16="http://schemas.microsoft.com/office/drawing/2014/main" id="{10937493-F122-8B9E-59DF-97B088876F74}"/>
              </a:ext>
            </a:extLst>
          </p:cNvPr>
          <p:cNvPicPr>
            <a:picLocks noChangeAspect="1"/>
          </p:cNvPicPr>
          <p:nvPr/>
        </p:nvPicPr>
        <p:blipFill>
          <a:blip r:embed="rId2"/>
          <a:stretch>
            <a:fillRect/>
          </a:stretch>
        </p:blipFill>
        <p:spPr>
          <a:xfrm>
            <a:off x="75650" y="696830"/>
            <a:ext cx="5494570" cy="2216341"/>
          </a:xfrm>
          <a:prstGeom prst="rect">
            <a:avLst/>
          </a:prstGeom>
        </p:spPr>
      </p:pic>
      <p:pic>
        <p:nvPicPr>
          <p:cNvPr id="9" name="Picture 8">
            <a:extLst>
              <a:ext uri="{FF2B5EF4-FFF2-40B4-BE49-F238E27FC236}">
                <a16:creationId xmlns:a16="http://schemas.microsoft.com/office/drawing/2014/main" id="{D15BBF25-4BF5-8452-2340-213D92249FC8}"/>
              </a:ext>
            </a:extLst>
          </p:cNvPr>
          <p:cNvPicPr>
            <a:picLocks noChangeAspect="1"/>
          </p:cNvPicPr>
          <p:nvPr/>
        </p:nvPicPr>
        <p:blipFill>
          <a:blip r:embed="rId3"/>
          <a:stretch>
            <a:fillRect/>
          </a:stretch>
        </p:blipFill>
        <p:spPr>
          <a:xfrm>
            <a:off x="3215704" y="2980386"/>
            <a:ext cx="5860266" cy="2138653"/>
          </a:xfrm>
          <a:prstGeom prst="rect">
            <a:avLst/>
          </a:prstGeom>
        </p:spPr>
      </p:pic>
      <p:sp>
        <p:nvSpPr>
          <p:cNvPr id="11" name="TextBox 10">
            <a:extLst>
              <a:ext uri="{FF2B5EF4-FFF2-40B4-BE49-F238E27FC236}">
                <a16:creationId xmlns:a16="http://schemas.microsoft.com/office/drawing/2014/main" id="{C56B4AD9-4F50-A4B3-511E-7786C4236274}"/>
              </a:ext>
            </a:extLst>
          </p:cNvPr>
          <p:cNvSpPr txBox="1"/>
          <p:nvPr/>
        </p:nvSpPr>
        <p:spPr>
          <a:xfrm>
            <a:off x="220980" y="3317902"/>
            <a:ext cx="2682240" cy="1384995"/>
          </a:xfrm>
          <a:prstGeom prst="rect">
            <a:avLst/>
          </a:prstGeom>
          <a:noFill/>
        </p:spPr>
        <p:txBody>
          <a:bodyPr wrap="square" rtlCol="0">
            <a:spAutoFit/>
          </a:bodyPr>
          <a:lstStyle/>
          <a:p>
            <a:pPr marL="285750" indent="-285750">
              <a:buFont typeface="Arial" panose="020B0604020202020204" pitchFamily="34" charset="0"/>
              <a:buChar char="•"/>
            </a:pPr>
            <a:r>
              <a:rPr lang="en-IN" dirty="0"/>
              <a:t>Average selling price distribution by year.</a:t>
            </a:r>
          </a:p>
          <a:p>
            <a:pPr marL="285750" indent="-285750">
              <a:buFont typeface="Arial" panose="020B0604020202020204" pitchFamily="34" charset="0"/>
              <a:buChar char="•"/>
            </a:pPr>
            <a:r>
              <a:rPr lang="en-IN" dirty="0"/>
              <a:t>The graph show that the latest model car having higher price.</a:t>
            </a:r>
          </a:p>
          <a:p>
            <a:endParaRPr lang="en-IN" dirty="0"/>
          </a:p>
        </p:txBody>
      </p:sp>
    </p:spTree>
    <p:extLst>
      <p:ext uri="{BB962C8B-B14F-4D97-AF65-F5344CB8AC3E}">
        <p14:creationId xmlns:p14="http://schemas.microsoft.com/office/powerpoint/2010/main" val="2603014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64062-2F63-10B3-7306-78C17F9795D4}"/>
              </a:ext>
            </a:extLst>
          </p:cNvPr>
          <p:cNvSpPr>
            <a:spLocks noGrp="1"/>
          </p:cNvSpPr>
          <p:nvPr>
            <p:ph type="title"/>
          </p:nvPr>
        </p:nvSpPr>
        <p:spPr>
          <a:xfrm>
            <a:off x="83100" y="321000"/>
            <a:ext cx="8520600" cy="50725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sp>
        <p:nvSpPr>
          <p:cNvPr id="3" name="Text Placeholder 2">
            <a:extLst>
              <a:ext uri="{FF2B5EF4-FFF2-40B4-BE49-F238E27FC236}">
                <a16:creationId xmlns:a16="http://schemas.microsoft.com/office/drawing/2014/main" id="{8E4D6175-04DE-C2E1-1075-39A13256B03B}"/>
              </a:ext>
            </a:extLst>
          </p:cNvPr>
          <p:cNvSpPr>
            <a:spLocks noGrp="1"/>
          </p:cNvSpPr>
          <p:nvPr>
            <p:ph type="body" idx="1"/>
          </p:nvPr>
        </p:nvSpPr>
        <p:spPr>
          <a:xfrm flipH="1">
            <a:off x="9249961" y="-45719"/>
            <a:ext cx="45719" cy="45719"/>
          </a:xfrm>
        </p:spPr>
        <p:txBody>
          <a:bodyPr>
            <a:normAutofit fontScale="25000" lnSpcReduction="20000"/>
          </a:bodyPr>
          <a:lstStyle/>
          <a:p>
            <a:pPr marL="114300" indent="0">
              <a:buNone/>
            </a:pPr>
            <a:endParaRPr lang="en-IN" dirty="0"/>
          </a:p>
        </p:txBody>
      </p:sp>
      <p:pic>
        <p:nvPicPr>
          <p:cNvPr id="7" name="Picture 6">
            <a:extLst>
              <a:ext uri="{FF2B5EF4-FFF2-40B4-BE49-F238E27FC236}">
                <a16:creationId xmlns:a16="http://schemas.microsoft.com/office/drawing/2014/main" id="{FFC80321-A846-A87F-8288-3292029313FC}"/>
              </a:ext>
            </a:extLst>
          </p:cNvPr>
          <p:cNvPicPr>
            <a:picLocks noChangeAspect="1"/>
          </p:cNvPicPr>
          <p:nvPr/>
        </p:nvPicPr>
        <p:blipFill rotWithShape="1">
          <a:blip r:embed="rId2"/>
          <a:srcRect l="19168" t="22815" r="42249" b="23851"/>
          <a:stretch/>
        </p:blipFill>
        <p:spPr>
          <a:xfrm>
            <a:off x="259079" y="828250"/>
            <a:ext cx="5356861" cy="4165162"/>
          </a:xfrm>
          <a:prstGeom prst="rect">
            <a:avLst/>
          </a:prstGeom>
        </p:spPr>
      </p:pic>
    </p:spTree>
    <p:extLst>
      <p:ext uri="{BB962C8B-B14F-4D97-AF65-F5344CB8AC3E}">
        <p14:creationId xmlns:p14="http://schemas.microsoft.com/office/powerpoint/2010/main" val="820356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1F0E-110C-A6B4-A6B2-DBF590E0AD33}"/>
              </a:ext>
            </a:extLst>
          </p:cNvPr>
          <p:cNvSpPr>
            <a:spLocks noGrp="1"/>
          </p:cNvSpPr>
          <p:nvPr>
            <p:ph type="title"/>
          </p:nvPr>
        </p:nvSpPr>
        <p:spPr>
          <a:xfrm>
            <a:off x="311700" y="292850"/>
            <a:ext cx="8520600" cy="44629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pic>
        <p:nvPicPr>
          <p:cNvPr id="5" name="Picture 4">
            <a:extLst>
              <a:ext uri="{FF2B5EF4-FFF2-40B4-BE49-F238E27FC236}">
                <a16:creationId xmlns:a16="http://schemas.microsoft.com/office/drawing/2014/main" id="{D4786638-BCB5-4C80-42F9-E50A39A690FE}"/>
              </a:ext>
            </a:extLst>
          </p:cNvPr>
          <p:cNvPicPr>
            <a:picLocks noChangeAspect="1"/>
          </p:cNvPicPr>
          <p:nvPr/>
        </p:nvPicPr>
        <p:blipFill rotWithShape="1">
          <a:blip r:embed="rId2"/>
          <a:srcRect l="18750" t="21037" r="26667" b="5694"/>
          <a:stretch/>
        </p:blipFill>
        <p:spPr>
          <a:xfrm>
            <a:off x="311700" y="800264"/>
            <a:ext cx="5624280" cy="4246703"/>
          </a:xfrm>
          <a:prstGeom prst="rect">
            <a:avLst/>
          </a:prstGeom>
        </p:spPr>
      </p:pic>
    </p:spTree>
    <p:extLst>
      <p:ext uri="{BB962C8B-B14F-4D97-AF65-F5344CB8AC3E}">
        <p14:creationId xmlns:p14="http://schemas.microsoft.com/office/powerpoint/2010/main" val="3142643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D8E06-1367-AEA3-469F-2B552983E57B}"/>
              </a:ext>
            </a:extLst>
          </p:cNvPr>
          <p:cNvSpPr>
            <a:spLocks noGrp="1"/>
          </p:cNvSpPr>
          <p:nvPr>
            <p:ph type="title"/>
          </p:nvPr>
        </p:nvSpPr>
        <p:spPr>
          <a:xfrm>
            <a:off x="311700" y="292850"/>
            <a:ext cx="8520600" cy="46915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pic>
        <p:nvPicPr>
          <p:cNvPr id="5" name="Picture 4">
            <a:extLst>
              <a:ext uri="{FF2B5EF4-FFF2-40B4-BE49-F238E27FC236}">
                <a16:creationId xmlns:a16="http://schemas.microsoft.com/office/drawing/2014/main" id="{8F89E9C0-50B1-F587-9FFF-3D3C36AECBE4}"/>
              </a:ext>
            </a:extLst>
          </p:cNvPr>
          <p:cNvPicPr>
            <a:picLocks noChangeAspect="1"/>
          </p:cNvPicPr>
          <p:nvPr/>
        </p:nvPicPr>
        <p:blipFill rotWithShape="1">
          <a:blip r:embed="rId2"/>
          <a:srcRect l="18917" t="33481" r="52500" b="17334"/>
          <a:stretch/>
        </p:blipFill>
        <p:spPr>
          <a:xfrm>
            <a:off x="311700" y="762000"/>
            <a:ext cx="3204095" cy="3101340"/>
          </a:xfrm>
          <a:prstGeom prst="rect">
            <a:avLst/>
          </a:prstGeom>
        </p:spPr>
      </p:pic>
      <p:pic>
        <p:nvPicPr>
          <p:cNvPr id="7" name="Picture 6">
            <a:extLst>
              <a:ext uri="{FF2B5EF4-FFF2-40B4-BE49-F238E27FC236}">
                <a16:creationId xmlns:a16="http://schemas.microsoft.com/office/drawing/2014/main" id="{874FC511-207F-9594-FC40-28A4C02FD24A}"/>
              </a:ext>
            </a:extLst>
          </p:cNvPr>
          <p:cNvPicPr>
            <a:picLocks noChangeAspect="1"/>
          </p:cNvPicPr>
          <p:nvPr/>
        </p:nvPicPr>
        <p:blipFill rotWithShape="1">
          <a:blip r:embed="rId3"/>
          <a:srcRect l="18833" t="21630" r="53667" b="11171"/>
          <a:stretch/>
        </p:blipFill>
        <p:spPr>
          <a:xfrm>
            <a:off x="4215347" y="1687146"/>
            <a:ext cx="2514600" cy="3456354"/>
          </a:xfrm>
          <a:prstGeom prst="rect">
            <a:avLst/>
          </a:prstGeom>
        </p:spPr>
      </p:pic>
    </p:spTree>
    <p:extLst>
      <p:ext uri="{BB962C8B-B14F-4D97-AF65-F5344CB8AC3E}">
        <p14:creationId xmlns:p14="http://schemas.microsoft.com/office/powerpoint/2010/main" val="3293448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CC575-6731-9FF1-B480-6B84D51A9801}"/>
              </a:ext>
            </a:extLst>
          </p:cNvPr>
          <p:cNvSpPr>
            <a:spLocks noGrp="1"/>
          </p:cNvSpPr>
          <p:nvPr>
            <p:ph type="title"/>
          </p:nvPr>
        </p:nvSpPr>
        <p:spPr>
          <a:xfrm>
            <a:off x="311700" y="300470"/>
            <a:ext cx="8520600" cy="461530"/>
          </a:xfrm>
        </p:spPr>
        <p:txBody>
          <a:bodyPr/>
          <a:lstStyle/>
          <a:p>
            <a:r>
              <a:rPr lang="en" sz="1400" b="1" dirty="0">
                <a:solidFill>
                  <a:srgbClr val="04A57E"/>
                </a:solidFill>
                <a:latin typeface="Montserrat"/>
                <a:ea typeface="Montserrat"/>
                <a:cs typeface="Montserrat"/>
                <a:sym typeface="Montserrat"/>
              </a:rPr>
              <a:t>Data Exploration (</a:t>
            </a:r>
            <a:r>
              <a:rPr lang="en-IN" sz="1400" b="1" dirty="0">
                <a:solidFill>
                  <a:srgbClr val="04A57E"/>
                </a:solidFill>
                <a:latin typeface="Montserrat"/>
                <a:ea typeface="Montserrat"/>
                <a:cs typeface="Montserrat"/>
                <a:sym typeface="Montserrat"/>
              </a:rPr>
              <a:t>Using Python)</a:t>
            </a:r>
            <a:r>
              <a:rPr lang="en" sz="1400" b="1" dirty="0">
                <a:solidFill>
                  <a:srgbClr val="04A57E"/>
                </a:solidFill>
                <a:latin typeface="Montserrat"/>
                <a:ea typeface="Montserrat"/>
                <a:cs typeface="Montserrat"/>
                <a:sym typeface="Montserrat"/>
              </a:rPr>
              <a:t> </a:t>
            </a:r>
            <a:endParaRPr lang="en-IN" dirty="0"/>
          </a:p>
        </p:txBody>
      </p:sp>
      <p:pic>
        <p:nvPicPr>
          <p:cNvPr id="5" name="Picture 4">
            <a:extLst>
              <a:ext uri="{FF2B5EF4-FFF2-40B4-BE49-F238E27FC236}">
                <a16:creationId xmlns:a16="http://schemas.microsoft.com/office/drawing/2014/main" id="{6DB728CE-974F-F195-3A3B-24445BB68A2E}"/>
              </a:ext>
            </a:extLst>
          </p:cNvPr>
          <p:cNvPicPr>
            <a:picLocks noChangeAspect="1"/>
          </p:cNvPicPr>
          <p:nvPr/>
        </p:nvPicPr>
        <p:blipFill rotWithShape="1">
          <a:blip r:embed="rId2"/>
          <a:srcRect l="19167" t="22667" r="38083" b="7407"/>
          <a:stretch/>
        </p:blipFill>
        <p:spPr>
          <a:xfrm>
            <a:off x="380999" y="773429"/>
            <a:ext cx="4411981" cy="4059367"/>
          </a:xfrm>
          <a:prstGeom prst="rect">
            <a:avLst/>
          </a:prstGeom>
        </p:spPr>
      </p:pic>
    </p:spTree>
    <p:extLst>
      <p:ext uri="{BB962C8B-B14F-4D97-AF65-F5344CB8AC3E}">
        <p14:creationId xmlns:p14="http://schemas.microsoft.com/office/powerpoint/2010/main" val="5744228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1104</TotalTime>
  <Words>1155</Words>
  <Application>Microsoft Office PowerPoint</Application>
  <PresentationFormat>On-screen Show (16:9)</PresentationFormat>
  <Paragraphs>148</Paragraphs>
  <Slides>39</Slides>
  <Notes>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39</vt:i4>
      </vt:variant>
    </vt:vector>
  </HeadingPairs>
  <TitlesOfParts>
    <vt:vector size="46" baseType="lpstr">
      <vt:lpstr>Arial</vt:lpstr>
      <vt:lpstr>var(--artdeco-reset-typography-font-family-sans)</vt:lpstr>
      <vt:lpstr>Source Code Pro</vt:lpstr>
      <vt:lpstr>Montserrat SemiBold</vt:lpstr>
      <vt:lpstr>Montserrat</vt:lpstr>
      <vt:lpstr>Simple Light</vt:lpstr>
      <vt:lpstr>3_Beach Day</vt:lpstr>
      <vt:lpstr>PowerPoint Presentation</vt:lpstr>
      <vt:lpstr>PowerPoint Presentation</vt:lpstr>
      <vt:lpstr>Data Exploration (Using Excel) </vt:lpstr>
      <vt:lpstr>Data Exploration (Using Excel) </vt:lpstr>
      <vt:lpstr>Data Exploration (Using Excel)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 </vt:lpstr>
      <vt:lpstr>Data Exploration (Using Python)</vt:lpstr>
      <vt:lpstr>Machine Learning Model Buliding</vt:lpstr>
      <vt:lpstr>Machine Learning Model Buliding</vt:lpstr>
      <vt:lpstr>Machine Learning Model Buliding</vt:lpstr>
      <vt:lpstr>Machine Learning Model Buliding</vt:lpstr>
      <vt:lpstr>Machine Learning Model Buliding</vt:lpstr>
      <vt:lpstr>Machine Learning Model Buliding</vt:lpstr>
      <vt:lpstr>Machine Learning Model Buliding</vt:lpstr>
      <vt:lpstr>Machine Learning Model Buliding</vt:lpstr>
      <vt:lpstr>Endnotes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Sonali Sharma</dc:creator>
  <cp:keywords>Capstone Project</cp:keywords>
  <cp:lastModifiedBy>sonali sharma</cp:lastModifiedBy>
  <cp:revision>34</cp:revision>
  <dcterms:modified xsi:type="dcterms:W3CDTF">2024-11-25T19:44:41Z</dcterms:modified>
</cp:coreProperties>
</file>